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423C5-9B12-42B3-9DA1-9C4C0864FC4B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DA6B8-AA34-4AF4-BBE4-FBEE62A9AA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A6B8-AA34-4AF4-BBE4-FBEE62A9AA5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0A75F3-0912-4DE1-8429-932E051D8710}" type="datetimeFigureOut">
              <a:rPr lang="es-ES" smtClean="0"/>
              <a:pPr/>
              <a:t>02/12/2011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5C45DE-2B93-4747-B3C2-38EC5CA3FE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562929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000232" y="578645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ESTADO DEL ARTE O DEL CONOCIMIENTO</a:t>
            </a:r>
          </a:p>
          <a:p>
            <a:pPr algn="ctr"/>
            <a:r>
              <a:rPr lang="es-ES" sz="2400" b="1" dirty="0" smtClean="0"/>
              <a:t>“IR TRAS LA HUELLA”</a:t>
            </a:r>
            <a:endParaRPr lang="es-E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Problema de Investigación</a:t>
            </a:r>
            <a:r>
              <a:rPr lang="es-ES" dirty="0" smtClean="0"/>
              <a:t>: </a:t>
            </a:r>
            <a:r>
              <a:rPr lang="es-ES" i="1" dirty="0" smtClean="0"/>
              <a:t>¿Cuál es la incidencia de la labor tutorial en la E.G.B.-3 de una escuela urbano-marginal de la zona norte de la ciudad de Rosario?</a:t>
            </a:r>
            <a:endParaRPr lang="es-ES" dirty="0" smtClean="0"/>
          </a:p>
          <a:p>
            <a:r>
              <a:rPr lang="es-ES" b="1" dirty="0" smtClean="0"/>
              <a:t>Objetivo General</a:t>
            </a:r>
            <a:r>
              <a:rPr lang="es-ES" dirty="0" smtClean="0"/>
              <a:t>: </a:t>
            </a:r>
            <a:r>
              <a:rPr lang="es-ES" i="1" dirty="0" smtClean="0"/>
              <a:t>Analizar la incidencia de la labor tutorial en la E.G.B.-3 de una escuela urbano-marginal de la zona norte de la ciudad de Rosario.</a:t>
            </a:r>
            <a:endParaRPr lang="es-ES" dirty="0" smtClean="0"/>
          </a:p>
          <a:p>
            <a:r>
              <a:rPr lang="es-ES" dirty="0" smtClean="0"/>
              <a:t>Véase que se menciona la institución donde se lleva adelante la investigación, aunque sin nombrarla porque, como se ha indicado, se debe guardar la privacidad y mantener el anonimato de los actores involucrados.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Algunos autores también recomiendan, mientras corresponda, mencionar el tiempo y el espacio, ejemplo:</a:t>
            </a:r>
          </a:p>
          <a:p>
            <a:r>
              <a:rPr lang="es-ES" b="1" dirty="0" smtClean="0"/>
              <a:t>Problema de Investigación</a:t>
            </a:r>
            <a:r>
              <a:rPr lang="es-ES" dirty="0" smtClean="0"/>
              <a:t>: ¿</a:t>
            </a:r>
            <a:r>
              <a:rPr lang="es-ES" i="1" dirty="0" smtClean="0"/>
              <a:t>Cuál fue el tratamiento periodístico que aplicó el diario La Capital de la </a:t>
            </a:r>
            <a:r>
              <a:rPr lang="es-ES" i="1" u="sng" dirty="0" smtClean="0"/>
              <a:t>ciudad de Rosario</a:t>
            </a:r>
            <a:r>
              <a:rPr lang="es-ES" i="1" dirty="0" smtClean="0"/>
              <a:t> frente a los acontecimientos del </a:t>
            </a:r>
            <a:r>
              <a:rPr lang="es-ES" i="1" u="sng" dirty="0" smtClean="0"/>
              <a:t>19 y 20 de diciembre del 2001</a:t>
            </a:r>
            <a:r>
              <a:rPr lang="es-ES" i="1" dirty="0" smtClean="0"/>
              <a:t>?</a:t>
            </a:r>
            <a:endParaRPr lang="es-ES" dirty="0" smtClean="0"/>
          </a:p>
          <a:p>
            <a:r>
              <a:rPr lang="es-ES" b="1" dirty="0" smtClean="0"/>
              <a:t>Objetivo General</a:t>
            </a:r>
            <a:r>
              <a:rPr lang="es-ES" dirty="0" smtClean="0"/>
              <a:t>: </a:t>
            </a:r>
            <a:r>
              <a:rPr lang="es-ES" i="1" dirty="0" smtClean="0"/>
              <a:t>Indagar en el tratamiento periodístico que aplicó el diario La Capital de la </a:t>
            </a:r>
            <a:r>
              <a:rPr lang="es-ES" i="1" u="sng" dirty="0" smtClean="0"/>
              <a:t>ciudad de Ro</a:t>
            </a:r>
            <a:r>
              <a:rPr lang="es-ES" i="1" dirty="0" smtClean="0"/>
              <a:t>sario frente a los acontecimientos del </a:t>
            </a:r>
            <a:r>
              <a:rPr lang="es-ES" i="1" u="sng" dirty="0" smtClean="0"/>
              <a:t>19 y 20 de diciembre del 2001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274838"/>
            <a:ext cx="57864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i="1" dirty="0"/>
              <a:t>Estado del arte, Antecedentes, Literatura existente</a:t>
            </a:r>
            <a:r>
              <a:rPr lang="es-ES" sz="2800" dirty="0"/>
              <a:t> y </a:t>
            </a:r>
            <a:r>
              <a:rPr lang="es-ES" sz="2800" i="1" dirty="0"/>
              <a:t>Estado actual de los conocimientos sobre el tema </a:t>
            </a:r>
            <a:r>
              <a:rPr lang="es-ES" sz="2800" dirty="0"/>
              <a:t>son expresiones utilizadas para designar el desarrollo de estudios y experiencias difundidas (y por ello, disponibles) hasta el momento en torno a un área de conocimientos.</a:t>
            </a:r>
          </a:p>
        </p:txBody>
      </p:sp>
      <p:pic>
        <p:nvPicPr>
          <p:cNvPr id="3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500166" y="2714620"/>
            <a:ext cx="6786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EL ESTADO DEL ARTE DA CUENTA HASTA DONDE HA AVANZADO LA INVESTIGACIÓN EN ESE CAMPO. (CONOCIMIENTO DE PUNTA)</a:t>
            </a:r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SE DENOMINA ESTADO DEL ARTE  A LA BASE TEÓRICA SOBRE LA CUAL SE BASA EL ESCRITO, LA CUAL SE DEBATE EN EL DESARROLLO POSTERIOR EN EL ESCRITO Y QUE FORMA PARTE INTRODUCTORIA DEL MISMO..</a:t>
            </a: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4" name="3 Esquina doblada"/>
          <p:cNvSpPr/>
          <p:nvPr/>
        </p:nvSpPr>
        <p:spPr>
          <a:xfrm>
            <a:off x="1214414" y="2714620"/>
            <a:ext cx="6786610" cy="335758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100" b="1" dirty="0" smtClean="0">
                <a:solidFill>
                  <a:schemeClr val="tx1"/>
                </a:solidFill>
              </a:rPr>
              <a:t>“</a:t>
            </a:r>
            <a:r>
              <a:rPr lang="es-ES" sz="1200" b="1" dirty="0" smtClean="0">
                <a:solidFill>
                  <a:schemeClr val="tx1"/>
                </a:solidFill>
              </a:rPr>
              <a:t>CUANDO HABLAMOS DE ESTADO DEL ARTE PARA EL ABORDAJE DE UN PROBLEMA O UN TEMA EN CUALQUIERA DE LAS CIENCIAS SOCIALES, ESTAMOS HABLANDO DE LA NECESIDAD HERMENEUTICA DE REMITIRNOS A TEXTOS QUE A SU VEZ SON EXPRESIONES DE DESARROLLOS INVESTIGATIVOS, DADOS DESDE DIVERSAS PERCEPCIONES DE LAS CIENCIAS SOCIALES Y ESCUELAS DE PENDAMIENTO- EL FUNCIONALISMO, EL MARXISMO O EL ESTRUCTURALISMO-, TAREA EMPRENDIDA Y CUYO OBJETIVO FINAL ES EL CONOCIMIENTO Y LA APROPIACIÓN DE LA REALIDAD SOCIAL PARA DISERTARLA Y  PROBLEMATIZARLA”.</a:t>
            </a:r>
          </a:p>
          <a:p>
            <a:pPr algn="just"/>
            <a:endParaRPr lang="es-ES" sz="1100" b="1" dirty="0">
              <a:solidFill>
                <a:schemeClr val="tx1"/>
              </a:solidFill>
            </a:endParaRPr>
          </a:p>
          <a:p>
            <a:pPr algn="just"/>
            <a:endParaRPr lang="es-ES" sz="11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1100" b="1" i="1" dirty="0" smtClean="0">
                <a:solidFill>
                  <a:schemeClr val="tx1"/>
                </a:solidFill>
              </a:rPr>
              <a:t>Absalón Jiménez Becerra. El estado del arte en la investigación en ciencias sociales. En  La práctica investigativa en ciencias sociales. Departamento de ciencias Sociales, UPN. Universidad Pedagógica Nacional. Bogotá 2006</a:t>
            </a:r>
            <a:endParaRPr lang="es-ES" sz="11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3" name="2 Bisel"/>
          <p:cNvSpPr/>
          <p:nvPr/>
        </p:nvSpPr>
        <p:spPr>
          <a:xfrm>
            <a:off x="928662" y="2428868"/>
            <a:ext cx="7715304" cy="41434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“LA ÚNICA DEMANDA PARA INICIAR UN ESTADO DEL ARTE ES EL ESTABLECIMIENTO DE UN TEMA O RPOBLEMA POR INVESTIGAR, LO QUE IMPLICA UN ESFUERZO POR RECONOCER LOS LIMITES DE LO YA SABIDO Y ATREVERSE A PREGUNTAR LO INÉDITO, PERO SUCEPTIBLE DE SER PENSADO E INVESTIGADO DESDE EL ACUMULADO EN EL CAMPO DEL CONOCIMIENTO, DE AHÍ LA IMPORTANCIA DE REALIZAR ESTADOS DEL ARTE EN LA INVESTIGACIÓN”</a:t>
            </a:r>
          </a:p>
          <a:p>
            <a:pPr algn="just"/>
            <a:endParaRPr lang="es-ES" b="1" dirty="0">
              <a:solidFill>
                <a:schemeClr val="tx1"/>
              </a:solidFill>
            </a:endParaRPr>
          </a:p>
          <a:p>
            <a:pPr algn="just"/>
            <a:r>
              <a:rPr lang="es-ES" b="1" i="1" dirty="0" smtClean="0">
                <a:solidFill>
                  <a:schemeClr val="tx1"/>
                </a:solidFill>
              </a:rPr>
              <a:t>Alfonso Torres, 2001 “El planteamiento de problemas en la investigación social”, Bogotá, UPN-ICFES,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3" name="2 Placa"/>
          <p:cNvSpPr/>
          <p:nvPr/>
        </p:nvSpPr>
        <p:spPr>
          <a:xfrm>
            <a:off x="785786" y="2571744"/>
            <a:ext cx="7786742" cy="392909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100" b="1" dirty="0" smtClean="0">
                <a:solidFill>
                  <a:schemeClr val="tx1"/>
                </a:solidFill>
              </a:rPr>
              <a:t>LOS ESTADOS DEL ARTE REPRESENTAN LA PRIMERA ACTIVIDAD DE CARÁCTER INVESTIGATIVO Y FORMATIVO POR MEDIO DE LA CUAL EL INVESTIGADOR SE PREGUNTA DE MANERA INICIAL: QUÉ SE HA DICHO Y NO, CÓMO SE HA DICHO, A QUIÉN SE A DICHO EN TORNO A SU PROBLEMA DE INVESTIGACIÓN.</a:t>
            </a:r>
          </a:p>
          <a:p>
            <a:pPr algn="just"/>
            <a:endParaRPr lang="es-ES" sz="1100" dirty="0" smtClean="0"/>
          </a:p>
          <a:p>
            <a:pPr algn="just"/>
            <a:r>
              <a:rPr lang="es-ES" sz="1100" i="1" dirty="0" smtClean="0">
                <a:solidFill>
                  <a:schemeClr val="tx1"/>
                </a:solidFill>
              </a:rPr>
              <a:t>“EN ESTE SENTIDO, LA ACTUALIZACIÓN DE UN ESTADO DEL ARTE ES ASUNTO DE PRIMER ORDEN, TIENE SERIAS IMPLICACIONES POSITIVAS PARA LA FORMACIÓN Y EL DESARROLLO DE DESTREZAS COMO LA  DOCUMENTACIÓN, EL ANÁLISIS, LA COMPARACIÓN DE MÉTODDOS Y DE RESULTADOS. EN FIN, LA  PRODUCCIÓN DE ESTOS DISPOSITIVOS DE SABER CONFIGURAN UNA FORMACIÓN CRÍTICA, EN EL ORDEN DEL CONOCIMEINTO DISCIPLINAR, TEMÁTICO Y METODÓLOGICO”.</a:t>
            </a:r>
          </a:p>
          <a:p>
            <a:pPr algn="just"/>
            <a:endParaRPr lang="es-ES" sz="1100" i="1" dirty="0">
              <a:solidFill>
                <a:schemeClr val="tx1"/>
              </a:solidFill>
            </a:endParaRPr>
          </a:p>
          <a:p>
            <a:pPr algn="just"/>
            <a:r>
              <a:rPr lang="es-ES" sz="1100" i="1" dirty="0" smtClean="0">
                <a:solidFill>
                  <a:schemeClr val="tx1"/>
                </a:solidFill>
              </a:rPr>
              <a:t>Germán Vargas Guillén. 1999. “Las líneas de investigación: de la posibilidad a la necesidad, en el desarrollo de líneas de investigación  a partir de la relación docencia e investigación en la universidad Pedagógica Nacional. Encuentro interno de investigación, Bogotá, CIUD-UPN.</a:t>
            </a:r>
            <a:endParaRPr lang="es-ES" sz="11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3" name="2 Decágono"/>
          <p:cNvSpPr/>
          <p:nvPr/>
        </p:nvSpPr>
        <p:spPr>
          <a:xfrm>
            <a:off x="1357290" y="3000372"/>
            <a:ext cx="6357982" cy="350043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El estado del arte se elabora en dos etapas</a:t>
            </a:r>
            <a:r>
              <a:rPr lang="es-ES" dirty="0" smtClean="0"/>
              <a:t>:</a:t>
            </a:r>
          </a:p>
          <a:p>
            <a:pPr marL="400050" indent="-400050" algn="ctr">
              <a:buFont typeface="+mj-lt"/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FASE HEURISTICA: búsqueda y recopilación de fuentes de información.</a:t>
            </a:r>
          </a:p>
          <a:p>
            <a:pPr marL="400050" indent="-400050" algn="ctr">
              <a:buFont typeface="+mj-lt"/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FASE HERMENEUTICA: CADA FUENTE SE LEERÁ, ANALIZARÁ, INTERPRETARÁ Y SE CLASIFICARÁ: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DE ACUERDO A SU IMPORTANCIA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428992" y="2643182"/>
            <a:ext cx="164307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FUENTE DOCUMENTAL</a:t>
            </a:r>
            <a:endParaRPr lang="es-ES" sz="1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572264" y="3429000"/>
            <a:ext cx="164307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DIGITAL</a:t>
            </a:r>
            <a:endParaRPr lang="es-ES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786182" y="3429000"/>
            <a:ext cx="164307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ICONOGRÁFICA</a:t>
            </a:r>
            <a:endParaRPr lang="es-ES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357290" y="3500438"/>
            <a:ext cx="164307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BIBLIOGRÁFICA</a:t>
            </a:r>
            <a:endParaRPr lang="es-ES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285984" y="4357694"/>
            <a:ext cx="107157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MANUSCRITOS</a:t>
            </a:r>
            <a:endParaRPr lang="es-ES" sz="1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10" y="4357694"/>
            <a:ext cx="100013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IMPRESOS</a:t>
            </a:r>
            <a:endParaRPr lang="es-ES" sz="1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14348" y="5357826"/>
            <a:ext cx="100013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ESTUDIOS</a:t>
            </a:r>
            <a:endParaRPr lang="es-ES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4348" y="4857760"/>
            <a:ext cx="100013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REFERENCIA</a:t>
            </a:r>
            <a:endParaRPr lang="es-ES" sz="1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2910" y="5857892"/>
            <a:ext cx="107157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PUBLICACIONES</a:t>
            </a:r>
            <a:endParaRPr lang="es-ES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285984" y="4929198"/>
            <a:ext cx="100013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APUNTES</a:t>
            </a:r>
            <a:endParaRPr lang="es-ES" sz="1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428992" y="4214818"/>
            <a:ext cx="107157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PROYECTABLES</a:t>
            </a:r>
            <a:endParaRPr lang="es-ES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43438" y="4214818"/>
            <a:ext cx="107157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NO PROYECTABLES</a:t>
            </a:r>
            <a:endParaRPr lang="es-ES" sz="1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857884" y="4286256"/>
            <a:ext cx="107157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LOCAL</a:t>
            </a:r>
            <a:endParaRPr lang="es-ES" sz="1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786710" y="4286256"/>
            <a:ext cx="107157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EN LINEA.</a:t>
            </a:r>
            <a:endParaRPr lang="es-ES" sz="1000" dirty="0"/>
          </a:p>
        </p:txBody>
      </p:sp>
      <p:cxnSp>
        <p:nvCxnSpPr>
          <p:cNvPr id="18" name="17 Forma"/>
          <p:cNvCxnSpPr>
            <a:stCxn id="3" idx="1"/>
            <a:endCxn id="6" idx="0"/>
          </p:cNvCxnSpPr>
          <p:nvPr/>
        </p:nvCxnSpPr>
        <p:spPr>
          <a:xfrm rot="10800000" flipV="1">
            <a:off x="2178828" y="2766292"/>
            <a:ext cx="1250165" cy="73414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3" idx="2"/>
            <a:endCxn id="5" idx="0"/>
          </p:cNvCxnSpPr>
          <p:nvPr/>
        </p:nvCxnSpPr>
        <p:spPr>
          <a:xfrm rot="16200000" flipH="1">
            <a:off x="4159326" y="2980606"/>
            <a:ext cx="539597" cy="35719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Forma"/>
          <p:cNvCxnSpPr>
            <a:stCxn id="3" idx="3"/>
            <a:endCxn id="4" idx="0"/>
          </p:cNvCxnSpPr>
          <p:nvPr/>
        </p:nvCxnSpPr>
        <p:spPr>
          <a:xfrm>
            <a:off x="5072066" y="2766293"/>
            <a:ext cx="2321735" cy="66270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Forma"/>
          <p:cNvCxnSpPr>
            <a:stCxn id="6" idx="1"/>
            <a:endCxn id="8" idx="0"/>
          </p:cNvCxnSpPr>
          <p:nvPr/>
        </p:nvCxnSpPr>
        <p:spPr>
          <a:xfrm rot="10800000" flipV="1">
            <a:off x="1142976" y="3623548"/>
            <a:ext cx="214314" cy="73414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Forma"/>
          <p:cNvCxnSpPr>
            <a:stCxn id="6" idx="3"/>
            <a:endCxn id="7" idx="0"/>
          </p:cNvCxnSpPr>
          <p:nvPr/>
        </p:nvCxnSpPr>
        <p:spPr>
          <a:xfrm flipH="1">
            <a:off x="2821769" y="3623549"/>
            <a:ext cx="178595" cy="734145"/>
          </a:xfrm>
          <a:prstGeom prst="bentConnector4">
            <a:avLst>
              <a:gd name="adj1" fmla="val -127999"/>
              <a:gd name="adj2" fmla="val 5838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angular"/>
          <p:cNvCxnSpPr>
            <a:stCxn id="8" idx="3"/>
            <a:endCxn id="10" idx="3"/>
          </p:cNvCxnSpPr>
          <p:nvPr/>
        </p:nvCxnSpPr>
        <p:spPr>
          <a:xfrm>
            <a:off x="1643042" y="4480805"/>
            <a:ext cx="71438" cy="500066"/>
          </a:xfrm>
          <a:prstGeom prst="bentConnector3">
            <a:avLst>
              <a:gd name="adj1" fmla="val 41999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Forma"/>
          <p:cNvCxnSpPr>
            <a:stCxn id="9" idx="3"/>
            <a:endCxn id="11" idx="0"/>
          </p:cNvCxnSpPr>
          <p:nvPr/>
        </p:nvCxnSpPr>
        <p:spPr>
          <a:xfrm flipH="1">
            <a:off x="1178695" y="5480937"/>
            <a:ext cx="535785" cy="376955"/>
          </a:xfrm>
          <a:prstGeom prst="bentConnector4">
            <a:avLst>
              <a:gd name="adj1" fmla="val -42666"/>
              <a:gd name="adj2" fmla="val 663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10" idx="1"/>
            <a:endCxn id="9" idx="1"/>
          </p:cNvCxnSpPr>
          <p:nvPr/>
        </p:nvCxnSpPr>
        <p:spPr>
          <a:xfrm rot="10800000" flipV="1">
            <a:off x="714348" y="4980871"/>
            <a:ext cx="1588" cy="500066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angular"/>
          <p:cNvCxnSpPr>
            <a:stCxn id="7" idx="2"/>
            <a:endCxn id="12" idx="0"/>
          </p:cNvCxnSpPr>
          <p:nvPr/>
        </p:nvCxnSpPr>
        <p:spPr>
          <a:xfrm rot="5400000">
            <a:off x="2641269" y="4748697"/>
            <a:ext cx="325283" cy="35719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5" idx="2"/>
            <a:endCxn id="13" idx="0"/>
          </p:cNvCxnSpPr>
          <p:nvPr/>
        </p:nvCxnSpPr>
        <p:spPr>
          <a:xfrm rot="5400000">
            <a:off x="4016450" y="3623548"/>
            <a:ext cx="539597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5" idx="2"/>
            <a:endCxn id="14" idx="0"/>
          </p:cNvCxnSpPr>
          <p:nvPr/>
        </p:nvCxnSpPr>
        <p:spPr>
          <a:xfrm rot="16200000" flipH="1">
            <a:off x="4623673" y="3659267"/>
            <a:ext cx="539597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4" idx="2"/>
          </p:cNvCxnSpPr>
          <p:nvPr/>
        </p:nvCxnSpPr>
        <p:spPr>
          <a:xfrm rot="5400000">
            <a:off x="6641797" y="3462813"/>
            <a:ext cx="539597" cy="964413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micias24.com/wp-content/uploads/2011/02/VanGogh-bo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2357454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/>
              <a:t>¿QUÉ SE PRODUCE?</a:t>
            </a:r>
          </a:p>
          <a:p>
            <a:pPr algn="ctr"/>
            <a:r>
              <a:rPr lang="es-ES" dirty="0" smtClean="0"/>
              <a:t>¿QUIÉN LO PRODUCE?</a:t>
            </a:r>
          </a:p>
          <a:p>
            <a:pPr algn="ctr"/>
            <a:r>
              <a:rPr lang="es-ES" dirty="0" smtClean="0"/>
              <a:t>¿DONDE SE PRODUCE?</a:t>
            </a:r>
          </a:p>
          <a:p>
            <a:pPr algn="ctr"/>
            <a:r>
              <a:rPr lang="es-ES" dirty="0" smtClean="0"/>
              <a:t>¿CÓMO SE PRODUCE?</a:t>
            </a:r>
          </a:p>
          <a:p>
            <a:pPr algn="ctr"/>
            <a:r>
              <a:rPr lang="es-ES" dirty="0" smtClean="0"/>
              <a:t>¿PARA QUÉ SE PRODUCE?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547</Words>
  <Application>Microsoft Office PowerPoint</Application>
  <PresentationFormat>Presentación en pantalla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X</cp:lastModifiedBy>
  <cp:revision>10</cp:revision>
  <dcterms:created xsi:type="dcterms:W3CDTF">2011-12-02T07:34:33Z</dcterms:created>
  <dcterms:modified xsi:type="dcterms:W3CDTF">2011-12-02T21:25:52Z</dcterms:modified>
</cp:coreProperties>
</file>