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64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91C527-3527-4B06-9C57-0AAE72AABC80}"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s-ES"/>
        </a:p>
      </dgm:t>
    </dgm:pt>
    <dgm:pt modelId="{7C6C7240-BAFA-49FB-8A6D-64447E6CADF8}">
      <dgm:prSet phldrT="[Texto]"/>
      <dgm:spPr/>
      <dgm:t>
        <a:bodyPr/>
        <a:lstStyle/>
        <a:p>
          <a:r>
            <a:rPr lang="es-ES" dirty="0" smtClean="0"/>
            <a:t>CONSECUENCIAS ECONOMICAS</a:t>
          </a:r>
          <a:endParaRPr lang="es-ES" dirty="0"/>
        </a:p>
      </dgm:t>
    </dgm:pt>
    <dgm:pt modelId="{1B748269-E2DF-45E2-A7BC-C60E451033AE}" type="parTrans" cxnId="{DBF29625-C1EB-4C1D-8192-8E7B72CA25B2}">
      <dgm:prSet/>
      <dgm:spPr/>
      <dgm:t>
        <a:bodyPr/>
        <a:lstStyle/>
        <a:p>
          <a:endParaRPr lang="es-ES"/>
        </a:p>
      </dgm:t>
    </dgm:pt>
    <dgm:pt modelId="{D9C6CE73-F8D2-4104-84ED-09AC70D700FF}" type="sibTrans" cxnId="{DBF29625-C1EB-4C1D-8192-8E7B72CA25B2}">
      <dgm:prSet/>
      <dgm:spPr/>
      <dgm:t>
        <a:bodyPr/>
        <a:lstStyle/>
        <a:p>
          <a:endParaRPr lang="es-ES"/>
        </a:p>
      </dgm:t>
    </dgm:pt>
    <dgm:pt modelId="{49AF36B3-BA6D-46E4-B7DC-66040EFB36BC}">
      <dgm:prSet phldrT="[Texto]"/>
      <dgm:spPr/>
      <dgm:t>
        <a:bodyPr/>
        <a:lstStyle/>
        <a:p>
          <a:r>
            <a:rPr lang="es-ES" dirty="0" smtClean="0"/>
            <a:t>CONSECUENCIAS POLITICAS</a:t>
          </a:r>
          <a:endParaRPr lang="es-ES" dirty="0"/>
        </a:p>
      </dgm:t>
    </dgm:pt>
    <dgm:pt modelId="{176015CE-A0FF-47E8-B9F5-AD071F0A449B}" type="parTrans" cxnId="{AFDB1DC5-19F3-49A2-8354-838C5B516060}">
      <dgm:prSet/>
      <dgm:spPr/>
      <dgm:t>
        <a:bodyPr/>
        <a:lstStyle/>
        <a:p>
          <a:endParaRPr lang="es-ES"/>
        </a:p>
      </dgm:t>
    </dgm:pt>
    <dgm:pt modelId="{AC9DD188-749F-4262-AC47-F2545E9CCF2A}" type="sibTrans" cxnId="{AFDB1DC5-19F3-49A2-8354-838C5B516060}">
      <dgm:prSet/>
      <dgm:spPr/>
      <dgm:t>
        <a:bodyPr/>
        <a:lstStyle/>
        <a:p>
          <a:endParaRPr lang="es-ES"/>
        </a:p>
      </dgm:t>
    </dgm:pt>
    <dgm:pt modelId="{9748FFFD-99DE-4DD3-8AD1-AC47EEDAB1A1}">
      <dgm:prSet phldrT="[Texto]"/>
      <dgm:spPr/>
      <dgm:t>
        <a:bodyPr/>
        <a:lstStyle/>
        <a:p>
          <a:r>
            <a:rPr lang="es-ES" dirty="0" smtClean="0"/>
            <a:t>POLITICAS PLANETARIAS</a:t>
          </a:r>
          <a:endParaRPr lang="es-ES" dirty="0"/>
        </a:p>
      </dgm:t>
    </dgm:pt>
    <dgm:pt modelId="{DEC149D6-46F2-4783-96B6-6AB1E29F9212}" type="sibTrans" cxnId="{4D669728-52D8-4FDD-82E6-3794B78CBCCC}">
      <dgm:prSet/>
      <dgm:spPr/>
      <dgm:t>
        <a:bodyPr/>
        <a:lstStyle/>
        <a:p>
          <a:endParaRPr lang="es-ES"/>
        </a:p>
      </dgm:t>
    </dgm:pt>
    <dgm:pt modelId="{721AAAA4-1AD4-418D-B8F8-A630B83735E8}" type="parTrans" cxnId="{4D669728-52D8-4FDD-82E6-3794B78CBCCC}">
      <dgm:prSet/>
      <dgm:spPr/>
      <dgm:t>
        <a:bodyPr/>
        <a:lstStyle/>
        <a:p>
          <a:endParaRPr lang="es-ES"/>
        </a:p>
      </dgm:t>
    </dgm:pt>
    <dgm:pt modelId="{ADDB70C5-BEB8-482E-B566-5EFE273B1BDF}">
      <dgm:prSet phldrT="[Texto]"/>
      <dgm:spPr/>
      <dgm:t>
        <a:bodyPr/>
        <a:lstStyle/>
        <a:p>
          <a:r>
            <a:rPr lang="es-ES" dirty="0" smtClean="0"/>
            <a:t>DESLEGITIMACION  ESTADO NACION</a:t>
          </a:r>
          <a:endParaRPr lang="es-ES" dirty="0"/>
        </a:p>
      </dgm:t>
    </dgm:pt>
    <dgm:pt modelId="{52D450E2-96C5-4C91-B371-2AE18FDED60B}" type="sibTrans" cxnId="{CCDF9E9D-041E-4737-9D09-5952B94ADEDB}">
      <dgm:prSet/>
      <dgm:spPr/>
      <dgm:t>
        <a:bodyPr/>
        <a:lstStyle/>
        <a:p>
          <a:endParaRPr lang="es-ES"/>
        </a:p>
      </dgm:t>
    </dgm:pt>
    <dgm:pt modelId="{A4298C4E-89CC-4BF9-8CCB-E319FC7E2158}" type="parTrans" cxnId="{CCDF9E9D-041E-4737-9D09-5952B94ADEDB}">
      <dgm:prSet/>
      <dgm:spPr/>
      <dgm:t>
        <a:bodyPr/>
        <a:lstStyle/>
        <a:p>
          <a:endParaRPr lang="es-ES"/>
        </a:p>
      </dgm:t>
    </dgm:pt>
    <dgm:pt modelId="{31E2F6BF-B845-408D-A74B-017D4A8F3620}">
      <dgm:prSet phldrT="[Texto]"/>
      <dgm:spPr/>
      <dgm:t>
        <a:bodyPr/>
        <a:lstStyle/>
        <a:p>
          <a:r>
            <a:rPr lang="es-ES" dirty="0" smtClean="0"/>
            <a:t>FLUJO ECONOMICO</a:t>
          </a:r>
          <a:endParaRPr lang="es-ES" dirty="0"/>
        </a:p>
      </dgm:t>
    </dgm:pt>
    <dgm:pt modelId="{AB654489-8028-4B0E-A6CE-869DDADCCB3A}" type="sibTrans" cxnId="{0ACB23AF-4362-4494-8D2E-AE8FE6C3C2F3}">
      <dgm:prSet/>
      <dgm:spPr/>
      <dgm:t>
        <a:bodyPr/>
        <a:lstStyle/>
        <a:p>
          <a:endParaRPr lang="es-ES"/>
        </a:p>
      </dgm:t>
    </dgm:pt>
    <dgm:pt modelId="{3955E64F-B0C1-4EF6-969E-6A45154B5C8F}" type="parTrans" cxnId="{0ACB23AF-4362-4494-8D2E-AE8FE6C3C2F3}">
      <dgm:prSet/>
      <dgm:spPr/>
      <dgm:t>
        <a:bodyPr/>
        <a:lstStyle/>
        <a:p>
          <a:endParaRPr lang="es-ES"/>
        </a:p>
      </dgm:t>
    </dgm:pt>
    <dgm:pt modelId="{502D8CC9-37AD-4419-9A01-B37AF57A766D}">
      <dgm:prSet phldrT="[Texto]"/>
      <dgm:spPr/>
      <dgm:t>
        <a:bodyPr/>
        <a:lstStyle/>
        <a:p>
          <a:r>
            <a:rPr lang="es-ES" dirty="0" smtClean="0"/>
            <a:t>DEUDA</a:t>
          </a:r>
          <a:endParaRPr lang="es-ES" dirty="0"/>
        </a:p>
      </dgm:t>
    </dgm:pt>
    <dgm:pt modelId="{02CDEFBA-5F8A-4C50-8809-D6D1FAE2EC03}" type="sibTrans" cxnId="{87B9F137-0F54-44ED-A257-19C368290AA7}">
      <dgm:prSet/>
      <dgm:spPr/>
      <dgm:t>
        <a:bodyPr/>
        <a:lstStyle/>
        <a:p>
          <a:endParaRPr lang="es-ES"/>
        </a:p>
      </dgm:t>
    </dgm:pt>
    <dgm:pt modelId="{A86E765C-78AE-4402-8CED-E81947438A32}" type="parTrans" cxnId="{87B9F137-0F54-44ED-A257-19C368290AA7}">
      <dgm:prSet/>
      <dgm:spPr/>
      <dgm:t>
        <a:bodyPr/>
        <a:lstStyle/>
        <a:p>
          <a:endParaRPr lang="es-ES"/>
        </a:p>
      </dgm:t>
    </dgm:pt>
    <dgm:pt modelId="{36FB38B7-EB64-4835-8902-0E5D6AEC0787}">
      <dgm:prSet phldrT="[Texto]"/>
      <dgm:spPr/>
      <dgm:t>
        <a:bodyPr/>
        <a:lstStyle/>
        <a:p>
          <a:r>
            <a:rPr lang="es-ES" dirty="0" smtClean="0"/>
            <a:t>CONSECUENCIAS SOCIALES</a:t>
          </a:r>
          <a:endParaRPr lang="es-ES" dirty="0"/>
        </a:p>
      </dgm:t>
    </dgm:pt>
    <dgm:pt modelId="{26259D83-22A3-4F8A-B8B3-5F89BF2D371E}" type="sibTrans" cxnId="{93F5F00E-B7BF-410F-9116-636E6AE1424F}">
      <dgm:prSet/>
      <dgm:spPr/>
      <dgm:t>
        <a:bodyPr/>
        <a:lstStyle/>
        <a:p>
          <a:endParaRPr lang="es-ES"/>
        </a:p>
      </dgm:t>
    </dgm:pt>
    <dgm:pt modelId="{4F5726FD-2CCE-42BD-8FD7-28BF4C982314}" type="parTrans" cxnId="{93F5F00E-B7BF-410F-9116-636E6AE1424F}">
      <dgm:prSet/>
      <dgm:spPr/>
      <dgm:t>
        <a:bodyPr/>
        <a:lstStyle/>
        <a:p>
          <a:endParaRPr lang="es-ES"/>
        </a:p>
      </dgm:t>
    </dgm:pt>
    <dgm:pt modelId="{453C8605-AF09-4551-8B45-BC41E88ABD18}">
      <dgm:prSet phldrT="[Texto]"/>
      <dgm:spPr/>
      <dgm:t>
        <a:bodyPr/>
        <a:lstStyle/>
        <a:p>
          <a:r>
            <a:rPr lang="es-ES" dirty="0" smtClean="0"/>
            <a:t>MIGRACIONES.</a:t>
          </a:r>
          <a:endParaRPr lang="es-ES" dirty="0"/>
        </a:p>
      </dgm:t>
    </dgm:pt>
    <dgm:pt modelId="{CA823111-7AD5-4344-818D-98F8BF73855C}" type="parTrans" cxnId="{E60C4582-DA1E-43E4-98EE-A243220EFF43}">
      <dgm:prSet/>
      <dgm:spPr/>
      <dgm:t>
        <a:bodyPr/>
        <a:lstStyle/>
        <a:p>
          <a:endParaRPr lang="es-ES"/>
        </a:p>
      </dgm:t>
    </dgm:pt>
    <dgm:pt modelId="{006A69F2-B6A6-43E2-98F2-AF868160E937}" type="sibTrans" cxnId="{E60C4582-DA1E-43E4-98EE-A243220EFF43}">
      <dgm:prSet/>
      <dgm:spPr/>
      <dgm:t>
        <a:bodyPr/>
        <a:lstStyle/>
        <a:p>
          <a:endParaRPr lang="es-ES"/>
        </a:p>
      </dgm:t>
    </dgm:pt>
    <dgm:pt modelId="{067ACA6F-31DC-484D-B006-9A86D095690B}">
      <dgm:prSet phldrT="[Texto]"/>
      <dgm:spPr/>
      <dgm:t>
        <a:bodyPr/>
        <a:lstStyle/>
        <a:p>
          <a:r>
            <a:rPr lang="es-ES" dirty="0" smtClean="0"/>
            <a:t>INEQUIDAD </a:t>
          </a:r>
          <a:endParaRPr lang="es-ES" dirty="0"/>
        </a:p>
      </dgm:t>
    </dgm:pt>
    <dgm:pt modelId="{29620F59-634A-40B4-AD02-743BF51FBE65}" type="parTrans" cxnId="{CD78D57A-D9EF-4041-ACEB-103B5C077AD3}">
      <dgm:prSet/>
      <dgm:spPr/>
      <dgm:t>
        <a:bodyPr/>
        <a:lstStyle/>
        <a:p>
          <a:endParaRPr lang="es-ES"/>
        </a:p>
      </dgm:t>
    </dgm:pt>
    <dgm:pt modelId="{BA896ADC-B335-4D85-AA78-CAD1535A08B9}" type="sibTrans" cxnId="{CD78D57A-D9EF-4041-ACEB-103B5C077AD3}">
      <dgm:prSet/>
      <dgm:spPr/>
      <dgm:t>
        <a:bodyPr/>
        <a:lstStyle/>
        <a:p>
          <a:endParaRPr lang="es-ES"/>
        </a:p>
      </dgm:t>
    </dgm:pt>
    <dgm:pt modelId="{17F547E3-9517-4C02-ACFB-11F3EEB63F05}" type="pres">
      <dgm:prSet presAssocID="{8491C527-3527-4B06-9C57-0AAE72AABC80}" presName="Name0" presStyleCnt="0">
        <dgm:presLayoutVars>
          <dgm:chMax val="7"/>
          <dgm:dir/>
          <dgm:animLvl val="lvl"/>
          <dgm:resizeHandles val="exact"/>
        </dgm:presLayoutVars>
      </dgm:prSet>
      <dgm:spPr/>
      <dgm:t>
        <a:bodyPr/>
        <a:lstStyle/>
        <a:p>
          <a:endParaRPr lang="es-ES"/>
        </a:p>
      </dgm:t>
    </dgm:pt>
    <dgm:pt modelId="{EC60A676-F223-4AD0-A5E2-0D02D0C8FA2C}" type="pres">
      <dgm:prSet presAssocID="{36FB38B7-EB64-4835-8902-0E5D6AEC0787}" presName="circle1" presStyleLbl="node1" presStyleIdx="0" presStyleCnt="3"/>
      <dgm:spPr/>
    </dgm:pt>
    <dgm:pt modelId="{9705D6EA-D6B3-4293-B39B-30AF73944467}" type="pres">
      <dgm:prSet presAssocID="{36FB38B7-EB64-4835-8902-0E5D6AEC0787}" presName="space" presStyleCnt="0"/>
      <dgm:spPr/>
    </dgm:pt>
    <dgm:pt modelId="{3184A53F-7ECA-4231-B446-D5A5DB24E2A4}" type="pres">
      <dgm:prSet presAssocID="{36FB38B7-EB64-4835-8902-0E5D6AEC0787}" presName="rect1" presStyleLbl="alignAcc1" presStyleIdx="0" presStyleCnt="3"/>
      <dgm:spPr/>
      <dgm:t>
        <a:bodyPr/>
        <a:lstStyle/>
        <a:p>
          <a:endParaRPr lang="es-ES"/>
        </a:p>
      </dgm:t>
    </dgm:pt>
    <dgm:pt modelId="{5A165267-14A5-4F15-A1EB-10B0B9934032}" type="pres">
      <dgm:prSet presAssocID="{7C6C7240-BAFA-49FB-8A6D-64447E6CADF8}" presName="vertSpace2" presStyleLbl="node1" presStyleIdx="0" presStyleCnt="3"/>
      <dgm:spPr/>
    </dgm:pt>
    <dgm:pt modelId="{EC2C7AAB-8D2C-4167-BBCF-F10A8CF73F56}" type="pres">
      <dgm:prSet presAssocID="{7C6C7240-BAFA-49FB-8A6D-64447E6CADF8}" presName="circle2" presStyleLbl="node1" presStyleIdx="1" presStyleCnt="3"/>
      <dgm:spPr/>
    </dgm:pt>
    <dgm:pt modelId="{4B51345F-734C-48A6-98EC-30000F5A8C77}" type="pres">
      <dgm:prSet presAssocID="{7C6C7240-BAFA-49FB-8A6D-64447E6CADF8}" presName="rect2" presStyleLbl="alignAcc1" presStyleIdx="1" presStyleCnt="3"/>
      <dgm:spPr/>
      <dgm:t>
        <a:bodyPr/>
        <a:lstStyle/>
        <a:p>
          <a:endParaRPr lang="es-ES"/>
        </a:p>
      </dgm:t>
    </dgm:pt>
    <dgm:pt modelId="{5AD7DFA7-A5A5-4A7C-848F-F9CE5BBCE6E8}" type="pres">
      <dgm:prSet presAssocID="{49AF36B3-BA6D-46E4-B7DC-66040EFB36BC}" presName="vertSpace3" presStyleLbl="node1" presStyleIdx="1" presStyleCnt="3"/>
      <dgm:spPr/>
    </dgm:pt>
    <dgm:pt modelId="{37B5A171-F633-4886-B28E-7365720163DA}" type="pres">
      <dgm:prSet presAssocID="{49AF36B3-BA6D-46E4-B7DC-66040EFB36BC}" presName="circle3" presStyleLbl="node1" presStyleIdx="2" presStyleCnt="3"/>
      <dgm:spPr/>
    </dgm:pt>
    <dgm:pt modelId="{763E94A2-8F08-42AE-85D7-07AB4BE9C1DF}" type="pres">
      <dgm:prSet presAssocID="{49AF36B3-BA6D-46E4-B7DC-66040EFB36BC}" presName="rect3" presStyleLbl="alignAcc1" presStyleIdx="2" presStyleCnt="3"/>
      <dgm:spPr/>
      <dgm:t>
        <a:bodyPr/>
        <a:lstStyle/>
        <a:p>
          <a:endParaRPr lang="es-ES"/>
        </a:p>
      </dgm:t>
    </dgm:pt>
    <dgm:pt modelId="{9B251849-FB81-43B9-9B96-7DBF2F5EA0B0}" type="pres">
      <dgm:prSet presAssocID="{36FB38B7-EB64-4835-8902-0E5D6AEC0787}" presName="rect1ParTx" presStyleLbl="alignAcc1" presStyleIdx="2" presStyleCnt="3">
        <dgm:presLayoutVars>
          <dgm:chMax val="1"/>
          <dgm:bulletEnabled val="1"/>
        </dgm:presLayoutVars>
      </dgm:prSet>
      <dgm:spPr/>
      <dgm:t>
        <a:bodyPr/>
        <a:lstStyle/>
        <a:p>
          <a:endParaRPr lang="es-ES"/>
        </a:p>
      </dgm:t>
    </dgm:pt>
    <dgm:pt modelId="{E5AAD6A2-9DC8-4854-BF6B-CE2D6956BFFE}" type="pres">
      <dgm:prSet presAssocID="{36FB38B7-EB64-4835-8902-0E5D6AEC0787}" presName="rect1ChTx" presStyleLbl="alignAcc1" presStyleIdx="2" presStyleCnt="3">
        <dgm:presLayoutVars>
          <dgm:bulletEnabled val="1"/>
        </dgm:presLayoutVars>
      </dgm:prSet>
      <dgm:spPr/>
      <dgm:t>
        <a:bodyPr/>
        <a:lstStyle/>
        <a:p>
          <a:endParaRPr lang="es-ES"/>
        </a:p>
      </dgm:t>
    </dgm:pt>
    <dgm:pt modelId="{73B2D635-C489-415B-8346-62FB98334475}" type="pres">
      <dgm:prSet presAssocID="{7C6C7240-BAFA-49FB-8A6D-64447E6CADF8}" presName="rect2ParTx" presStyleLbl="alignAcc1" presStyleIdx="2" presStyleCnt="3">
        <dgm:presLayoutVars>
          <dgm:chMax val="1"/>
          <dgm:bulletEnabled val="1"/>
        </dgm:presLayoutVars>
      </dgm:prSet>
      <dgm:spPr/>
      <dgm:t>
        <a:bodyPr/>
        <a:lstStyle/>
        <a:p>
          <a:endParaRPr lang="es-ES"/>
        </a:p>
      </dgm:t>
    </dgm:pt>
    <dgm:pt modelId="{746149C5-1ED7-4E25-A49A-EF229F244ED1}" type="pres">
      <dgm:prSet presAssocID="{7C6C7240-BAFA-49FB-8A6D-64447E6CADF8}" presName="rect2ChTx" presStyleLbl="alignAcc1" presStyleIdx="2" presStyleCnt="3">
        <dgm:presLayoutVars>
          <dgm:bulletEnabled val="1"/>
        </dgm:presLayoutVars>
      </dgm:prSet>
      <dgm:spPr/>
      <dgm:t>
        <a:bodyPr/>
        <a:lstStyle/>
        <a:p>
          <a:endParaRPr lang="es-ES"/>
        </a:p>
      </dgm:t>
    </dgm:pt>
    <dgm:pt modelId="{0AB2C2B4-5C6D-47C3-97AB-AA1B17FC126A}" type="pres">
      <dgm:prSet presAssocID="{49AF36B3-BA6D-46E4-B7DC-66040EFB36BC}" presName="rect3ParTx" presStyleLbl="alignAcc1" presStyleIdx="2" presStyleCnt="3">
        <dgm:presLayoutVars>
          <dgm:chMax val="1"/>
          <dgm:bulletEnabled val="1"/>
        </dgm:presLayoutVars>
      </dgm:prSet>
      <dgm:spPr/>
      <dgm:t>
        <a:bodyPr/>
        <a:lstStyle/>
        <a:p>
          <a:endParaRPr lang="es-ES"/>
        </a:p>
      </dgm:t>
    </dgm:pt>
    <dgm:pt modelId="{EB63FE56-2B50-49B4-8A23-287ACBADDA93}" type="pres">
      <dgm:prSet presAssocID="{49AF36B3-BA6D-46E4-B7DC-66040EFB36BC}" presName="rect3ChTx" presStyleLbl="alignAcc1" presStyleIdx="2" presStyleCnt="3">
        <dgm:presLayoutVars>
          <dgm:bulletEnabled val="1"/>
        </dgm:presLayoutVars>
      </dgm:prSet>
      <dgm:spPr/>
      <dgm:t>
        <a:bodyPr/>
        <a:lstStyle/>
        <a:p>
          <a:endParaRPr lang="es-ES"/>
        </a:p>
      </dgm:t>
    </dgm:pt>
  </dgm:ptLst>
  <dgm:cxnLst>
    <dgm:cxn modelId="{9408D5C5-F611-4A8C-BBEE-915BDC9982DA}" type="presOf" srcId="{067ACA6F-31DC-484D-B006-9A86D095690B}" destId="{E5AAD6A2-9DC8-4854-BF6B-CE2D6956BFFE}" srcOrd="0" destOrd="1" presId="urn:microsoft.com/office/officeart/2005/8/layout/target3"/>
    <dgm:cxn modelId="{87B9F137-0F54-44ED-A257-19C368290AA7}" srcId="{7C6C7240-BAFA-49FB-8A6D-64447E6CADF8}" destId="{502D8CC9-37AD-4419-9A01-B37AF57A766D}" srcOrd="0" destOrd="0" parTransId="{A86E765C-78AE-4402-8CED-E81947438A32}" sibTransId="{02CDEFBA-5F8A-4C50-8809-D6D1FAE2EC03}"/>
    <dgm:cxn modelId="{E60C4582-DA1E-43E4-98EE-A243220EFF43}" srcId="{36FB38B7-EB64-4835-8902-0E5D6AEC0787}" destId="{453C8605-AF09-4551-8B45-BC41E88ABD18}" srcOrd="0" destOrd="0" parTransId="{CA823111-7AD5-4344-818D-98F8BF73855C}" sibTransId="{006A69F2-B6A6-43E2-98F2-AF868160E937}"/>
    <dgm:cxn modelId="{6353CF15-E4B3-4FD4-AC4F-F990B68B9491}" type="presOf" srcId="{502D8CC9-37AD-4419-9A01-B37AF57A766D}" destId="{746149C5-1ED7-4E25-A49A-EF229F244ED1}" srcOrd="0" destOrd="0" presId="urn:microsoft.com/office/officeart/2005/8/layout/target3"/>
    <dgm:cxn modelId="{FDE2BD7F-5B0C-4A3B-AA9C-6CBFB78C9820}" type="presOf" srcId="{31E2F6BF-B845-408D-A74B-017D4A8F3620}" destId="{746149C5-1ED7-4E25-A49A-EF229F244ED1}" srcOrd="0" destOrd="1" presId="urn:microsoft.com/office/officeart/2005/8/layout/target3"/>
    <dgm:cxn modelId="{3CFD38A4-350A-45F2-9092-6979950C1066}" type="presOf" srcId="{36FB38B7-EB64-4835-8902-0E5D6AEC0787}" destId="{9B251849-FB81-43B9-9B96-7DBF2F5EA0B0}" srcOrd="1" destOrd="0" presId="urn:microsoft.com/office/officeart/2005/8/layout/target3"/>
    <dgm:cxn modelId="{DBF29625-C1EB-4C1D-8192-8E7B72CA25B2}" srcId="{8491C527-3527-4B06-9C57-0AAE72AABC80}" destId="{7C6C7240-BAFA-49FB-8A6D-64447E6CADF8}" srcOrd="1" destOrd="0" parTransId="{1B748269-E2DF-45E2-A7BC-C60E451033AE}" sibTransId="{D9C6CE73-F8D2-4104-84ED-09AC70D700FF}"/>
    <dgm:cxn modelId="{AFDB1DC5-19F3-49A2-8354-838C5B516060}" srcId="{8491C527-3527-4B06-9C57-0AAE72AABC80}" destId="{49AF36B3-BA6D-46E4-B7DC-66040EFB36BC}" srcOrd="2" destOrd="0" parTransId="{176015CE-A0FF-47E8-B9F5-AD071F0A449B}" sibTransId="{AC9DD188-749F-4262-AC47-F2545E9CCF2A}"/>
    <dgm:cxn modelId="{B7442D81-6CF9-482E-8C11-FB36026E872D}" type="presOf" srcId="{9748FFFD-99DE-4DD3-8AD1-AC47EEDAB1A1}" destId="{EB63FE56-2B50-49B4-8A23-287ACBADDA93}" srcOrd="0" destOrd="1" presId="urn:microsoft.com/office/officeart/2005/8/layout/target3"/>
    <dgm:cxn modelId="{90D9F492-A1DA-44EF-9089-FF07A1BDD3BA}" type="presOf" srcId="{8491C527-3527-4B06-9C57-0AAE72AABC80}" destId="{17F547E3-9517-4C02-ACFB-11F3EEB63F05}" srcOrd="0" destOrd="0" presId="urn:microsoft.com/office/officeart/2005/8/layout/target3"/>
    <dgm:cxn modelId="{365FCABA-9FC2-4117-B00E-C5F02C3D3C98}" type="presOf" srcId="{49AF36B3-BA6D-46E4-B7DC-66040EFB36BC}" destId="{763E94A2-8F08-42AE-85D7-07AB4BE9C1DF}" srcOrd="0" destOrd="0" presId="urn:microsoft.com/office/officeart/2005/8/layout/target3"/>
    <dgm:cxn modelId="{976B28F3-C069-449D-A321-9A3BFF22A8C6}" type="presOf" srcId="{ADDB70C5-BEB8-482E-B566-5EFE273B1BDF}" destId="{EB63FE56-2B50-49B4-8A23-287ACBADDA93}" srcOrd="0" destOrd="0" presId="urn:microsoft.com/office/officeart/2005/8/layout/target3"/>
    <dgm:cxn modelId="{9E3D53F2-1025-40E8-B30B-45D4EDEA5AA6}" type="presOf" srcId="{453C8605-AF09-4551-8B45-BC41E88ABD18}" destId="{E5AAD6A2-9DC8-4854-BF6B-CE2D6956BFFE}" srcOrd="0" destOrd="0" presId="urn:microsoft.com/office/officeart/2005/8/layout/target3"/>
    <dgm:cxn modelId="{CD78D57A-D9EF-4041-ACEB-103B5C077AD3}" srcId="{36FB38B7-EB64-4835-8902-0E5D6AEC0787}" destId="{067ACA6F-31DC-484D-B006-9A86D095690B}" srcOrd="1" destOrd="0" parTransId="{29620F59-634A-40B4-AD02-743BF51FBE65}" sibTransId="{BA896ADC-B335-4D85-AA78-CAD1535A08B9}"/>
    <dgm:cxn modelId="{54BA498A-B9F0-42F7-B63D-2B51B722C5C3}" type="presOf" srcId="{7C6C7240-BAFA-49FB-8A6D-64447E6CADF8}" destId="{4B51345F-734C-48A6-98EC-30000F5A8C77}" srcOrd="0" destOrd="0" presId="urn:microsoft.com/office/officeart/2005/8/layout/target3"/>
    <dgm:cxn modelId="{4D669728-52D8-4FDD-82E6-3794B78CBCCC}" srcId="{49AF36B3-BA6D-46E4-B7DC-66040EFB36BC}" destId="{9748FFFD-99DE-4DD3-8AD1-AC47EEDAB1A1}" srcOrd="1" destOrd="0" parTransId="{721AAAA4-1AD4-418D-B8F8-A630B83735E8}" sibTransId="{DEC149D6-46F2-4783-96B6-6AB1E29F9212}"/>
    <dgm:cxn modelId="{93F5F00E-B7BF-410F-9116-636E6AE1424F}" srcId="{8491C527-3527-4B06-9C57-0AAE72AABC80}" destId="{36FB38B7-EB64-4835-8902-0E5D6AEC0787}" srcOrd="0" destOrd="0" parTransId="{4F5726FD-2CCE-42BD-8FD7-28BF4C982314}" sibTransId="{26259D83-22A3-4F8A-B8B3-5F89BF2D371E}"/>
    <dgm:cxn modelId="{0ACB23AF-4362-4494-8D2E-AE8FE6C3C2F3}" srcId="{7C6C7240-BAFA-49FB-8A6D-64447E6CADF8}" destId="{31E2F6BF-B845-408D-A74B-017D4A8F3620}" srcOrd="1" destOrd="0" parTransId="{3955E64F-B0C1-4EF6-969E-6A45154B5C8F}" sibTransId="{AB654489-8028-4B0E-A6CE-869DDADCCB3A}"/>
    <dgm:cxn modelId="{CCDF9E9D-041E-4737-9D09-5952B94ADEDB}" srcId="{49AF36B3-BA6D-46E4-B7DC-66040EFB36BC}" destId="{ADDB70C5-BEB8-482E-B566-5EFE273B1BDF}" srcOrd="0" destOrd="0" parTransId="{A4298C4E-89CC-4BF9-8CCB-E319FC7E2158}" sibTransId="{52D450E2-96C5-4C91-B371-2AE18FDED60B}"/>
    <dgm:cxn modelId="{8DC52BA0-79D6-4460-B529-CB66522AF9A4}" type="presOf" srcId="{49AF36B3-BA6D-46E4-B7DC-66040EFB36BC}" destId="{0AB2C2B4-5C6D-47C3-97AB-AA1B17FC126A}" srcOrd="1" destOrd="0" presId="urn:microsoft.com/office/officeart/2005/8/layout/target3"/>
    <dgm:cxn modelId="{94255465-DB4E-4D5A-8A39-54A3263F30B7}" type="presOf" srcId="{36FB38B7-EB64-4835-8902-0E5D6AEC0787}" destId="{3184A53F-7ECA-4231-B446-D5A5DB24E2A4}" srcOrd="0" destOrd="0" presId="urn:microsoft.com/office/officeart/2005/8/layout/target3"/>
    <dgm:cxn modelId="{87107971-1A97-41F7-9CF1-85F7120A1645}" type="presOf" srcId="{7C6C7240-BAFA-49FB-8A6D-64447E6CADF8}" destId="{73B2D635-C489-415B-8346-62FB98334475}" srcOrd="1" destOrd="0" presId="urn:microsoft.com/office/officeart/2005/8/layout/target3"/>
    <dgm:cxn modelId="{16E9EB83-B5EA-49FB-ABB8-948C2EC1B0C1}" type="presParOf" srcId="{17F547E3-9517-4C02-ACFB-11F3EEB63F05}" destId="{EC60A676-F223-4AD0-A5E2-0D02D0C8FA2C}" srcOrd="0" destOrd="0" presId="urn:microsoft.com/office/officeart/2005/8/layout/target3"/>
    <dgm:cxn modelId="{DAA20223-FF10-4C58-ACD0-FCCE839DBB05}" type="presParOf" srcId="{17F547E3-9517-4C02-ACFB-11F3EEB63F05}" destId="{9705D6EA-D6B3-4293-B39B-30AF73944467}" srcOrd="1" destOrd="0" presId="urn:microsoft.com/office/officeart/2005/8/layout/target3"/>
    <dgm:cxn modelId="{F05806C9-DFC4-4A29-85EE-BF95FAF9C60F}" type="presParOf" srcId="{17F547E3-9517-4C02-ACFB-11F3EEB63F05}" destId="{3184A53F-7ECA-4231-B446-D5A5DB24E2A4}" srcOrd="2" destOrd="0" presId="urn:microsoft.com/office/officeart/2005/8/layout/target3"/>
    <dgm:cxn modelId="{72CAFF6E-EC8F-48E1-BE94-2F51AD0A7011}" type="presParOf" srcId="{17F547E3-9517-4C02-ACFB-11F3EEB63F05}" destId="{5A165267-14A5-4F15-A1EB-10B0B9934032}" srcOrd="3" destOrd="0" presId="urn:microsoft.com/office/officeart/2005/8/layout/target3"/>
    <dgm:cxn modelId="{7E9C80C9-4885-4AA7-BD2C-4E0CC0FB1531}" type="presParOf" srcId="{17F547E3-9517-4C02-ACFB-11F3EEB63F05}" destId="{EC2C7AAB-8D2C-4167-BBCF-F10A8CF73F56}" srcOrd="4" destOrd="0" presId="urn:microsoft.com/office/officeart/2005/8/layout/target3"/>
    <dgm:cxn modelId="{C1E85B20-0B5B-463B-9036-21B0A523FB05}" type="presParOf" srcId="{17F547E3-9517-4C02-ACFB-11F3EEB63F05}" destId="{4B51345F-734C-48A6-98EC-30000F5A8C77}" srcOrd="5" destOrd="0" presId="urn:microsoft.com/office/officeart/2005/8/layout/target3"/>
    <dgm:cxn modelId="{3507F298-CF0D-4467-AC7E-7BD5EF3A91E8}" type="presParOf" srcId="{17F547E3-9517-4C02-ACFB-11F3EEB63F05}" destId="{5AD7DFA7-A5A5-4A7C-848F-F9CE5BBCE6E8}" srcOrd="6" destOrd="0" presId="urn:microsoft.com/office/officeart/2005/8/layout/target3"/>
    <dgm:cxn modelId="{69AC9E94-C75E-4F66-B273-E1ADF42BF432}" type="presParOf" srcId="{17F547E3-9517-4C02-ACFB-11F3EEB63F05}" destId="{37B5A171-F633-4886-B28E-7365720163DA}" srcOrd="7" destOrd="0" presId="urn:microsoft.com/office/officeart/2005/8/layout/target3"/>
    <dgm:cxn modelId="{7014C645-32E1-46F0-8C4D-14D2A00EDE30}" type="presParOf" srcId="{17F547E3-9517-4C02-ACFB-11F3EEB63F05}" destId="{763E94A2-8F08-42AE-85D7-07AB4BE9C1DF}" srcOrd="8" destOrd="0" presId="urn:microsoft.com/office/officeart/2005/8/layout/target3"/>
    <dgm:cxn modelId="{9AAF6739-A2B0-4628-951F-18FC1EB20127}" type="presParOf" srcId="{17F547E3-9517-4C02-ACFB-11F3EEB63F05}" destId="{9B251849-FB81-43B9-9B96-7DBF2F5EA0B0}" srcOrd="9" destOrd="0" presId="urn:microsoft.com/office/officeart/2005/8/layout/target3"/>
    <dgm:cxn modelId="{68A2A991-D7EF-4628-BB76-9E78AE9E81D7}" type="presParOf" srcId="{17F547E3-9517-4C02-ACFB-11F3EEB63F05}" destId="{E5AAD6A2-9DC8-4854-BF6B-CE2D6956BFFE}" srcOrd="10" destOrd="0" presId="urn:microsoft.com/office/officeart/2005/8/layout/target3"/>
    <dgm:cxn modelId="{0E53006D-F67D-4EF1-8E52-57D39676551F}" type="presParOf" srcId="{17F547E3-9517-4C02-ACFB-11F3EEB63F05}" destId="{73B2D635-C489-415B-8346-62FB98334475}" srcOrd="11" destOrd="0" presId="urn:microsoft.com/office/officeart/2005/8/layout/target3"/>
    <dgm:cxn modelId="{9652F939-AD1B-43DE-AC86-7547D0010482}" type="presParOf" srcId="{17F547E3-9517-4C02-ACFB-11F3EEB63F05}" destId="{746149C5-1ED7-4E25-A49A-EF229F244ED1}" srcOrd="12" destOrd="0" presId="urn:microsoft.com/office/officeart/2005/8/layout/target3"/>
    <dgm:cxn modelId="{4AC24C1C-7099-4C09-A310-BE5193A70E49}" type="presParOf" srcId="{17F547E3-9517-4C02-ACFB-11F3EEB63F05}" destId="{0AB2C2B4-5C6D-47C3-97AB-AA1B17FC126A}" srcOrd="13" destOrd="0" presId="urn:microsoft.com/office/officeart/2005/8/layout/target3"/>
    <dgm:cxn modelId="{A7F652F3-189D-4210-A80B-33851D429773}" type="presParOf" srcId="{17F547E3-9517-4C02-ACFB-11F3EEB63F05}" destId="{EB63FE56-2B50-49B4-8A23-287ACBADDA93}" srcOrd="14"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6D28A6DE-3B50-4334-9BB6-DBC23B2CDB95}" type="datetimeFigureOut">
              <a:rPr lang="es-ES" smtClean="0"/>
              <a:pPr/>
              <a:t>26/11/2011</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042E1E5-5132-4FFA-A433-6F74DA9F497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D28A6DE-3B50-4334-9BB6-DBC23B2CDB95}" type="datetimeFigureOut">
              <a:rPr lang="es-ES" smtClean="0"/>
              <a:pPr/>
              <a:t>26/11/2011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42E1E5-5132-4FFA-A433-6F74DA9F497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D28A6DE-3B50-4334-9BB6-DBC23B2CDB95}" type="datetimeFigureOut">
              <a:rPr lang="es-ES" smtClean="0"/>
              <a:pPr/>
              <a:t>26/11/2011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42E1E5-5132-4FFA-A433-6F74DA9F497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6D28A6DE-3B50-4334-9BB6-DBC23B2CDB95}" type="datetimeFigureOut">
              <a:rPr lang="es-ES" smtClean="0"/>
              <a:pPr/>
              <a:t>26/11/2011</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6042E1E5-5132-4FFA-A433-6F74DA9F497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6D28A6DE-3B50-4334-9BB6-DBC23B2CDB95}" type="datetimeFigureOut">
              <a:rPr lang="es-ES" smtClean="0"/>
              <a:pPr/>
              <a:t>26/11/2011</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6042E1E5-5132-4FFA-A433-6F74DA9F497A}"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6D28A6DE-3B50-4334-9BB6-DBC23B2CDB95}" type="datetimeFigureOut">
              <a:rPr lang="es-ES" smtClean="0"/>
              <a:pPr/>
              <a:t>26/11/2011</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6042E1E5-5132-4FFA-A433-6F74DA9F497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6D28A6DE-3B50-4334-9BB6-DBC23B2CDB95}" type="datetimeFigureOut">
              <a:rPr lang="es-ES" smtClean="0"/>
              <a:pPr/>
              <a:t>26/11/2011</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6042E1E5-5132-4FFA-A433-6F74DA9F497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D28A6DE-3B50-4334-9BB6-DBC23B2CDB95}" type="datetimeFigureOut">
              <a:rPr lang="es-ES" smtClean="0"/>
              <a:pPr/>
              <a:t>26/11/2011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042E1E5-5132-4FFA-A433-6F74DA9F497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6D28A6DE-3B50-4334-9BB6-DBC23B2CDB95}" type="datetimeFigureOut">
              <a:rPr lang="es-ES" smtClean="0"/>
              <a:pPr/>
              <a:t>26/11/2011</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6042E1E5-5132-4FFA-A433-6F74DA9F497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6D28A6DE-3B50-4334-9BB6-DBC23B2CDB95}" type="datetimeFigureOut">
              <a:rPr lang="es-ES" smtClean="0"/>
              <a:pPr/>
              <a:t>26/11/2011</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6042E1E5-5132-4FFA-A433-6F74DA9F497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6D28A6DE-3B50-4334-9BB6-DBC23B2CDB95}" type="datetimeFigureOut">
              <a:rPr lang="es-ES" smtClean="0"/>
              <a:pPr/>
              <a:t>26/11/2011</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6042E1E5-5132-4FFA-A433-6F74DA9F497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D28A6DE-3B50-4334-9BB6-DBC23B2CDB95}" type="datetimeFigureOut">
              <a:rPr lang="es-ES" smtClean="0"/>
              <a:pPr/>
              <a:t>26/11/2011</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042E1E5-5132-4FFA-A433-6F74DA9F497A}"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www.monografias.com/trabajos5/rolorg/rolorg2.shtml" TargetMode="External"/><Relationship Id="rId13" Type="http://schemas.openxmlformats.org/officeDocument/2006/relationships/hyperlink" Target="http://www.monografias.com/trabajos54/resumen-economia/resumen-economia.shtml" TargetMode="External"/><Relationship Id="rId3" Type="http://schemas.openxmlformats.org/officeDocument/2006/relationships/hyperlink" Target="http://www.monografias.com/trabajos6/lide/lide.shtml" TargetMode="External"/><Relationship Id="rId7" Type="http://schemas.openxmlformats.org/officeDocument/2006/relationships/hyperlink" Target="http://www.monografias.com/trabajos7/omc/omc.shtml" TargetMode="External"/><Relationship Id="rId12" Type="http://schemas.openxmlformats.org/officeDocument/2006/relationships/hyperlink" Target="http://www.monografias.com/trabajos7/esun/esun.shtml" TargetMode="External"/><Relationship Id="rId2" Type="http://schemas.openxmlformats.org/officeDocument/2006/relationships/image" Target="../media/image2.jpeg"/><Relationship Id="rId16" Type="http://schemas.openxmlformats.org/officeDocument/2006/relationships/hyperlink" Target="http://www.monografias.com/trabajos13/japoayer/japoayer.shtml" TargetMode="External"/><Relationship Id="rId1" Type="http://schemas.openxmlformats.org/officeDocument/2006/relationships/slideLayout" Target="../slideLayouts/slideLayout7.xml"/><Relationship Id="rId6" Type="http://schemas.openxmlformats.org/officeDocument/2006/relationships/hyperlink" Target="http://www.monografias.com/trabajos13/trainsti/trainsti.shtml" TargetMode="External"/><Relationship Id="rId11" Type="http://schemas.openxmlformats.org/officeDocument/2006/relationships/hyperlink" Target="http://www.monografias.com/Politica/index.shtml" TargetMode="External"/><Relationship Id="rId5" Type="http://schemas.openxmlformats.org/officeDocument/2006/relationships/hyperlink" Target="http://www.monografias.com/trabajos12/desorgan/desorgan.shtml" TargetMode="External"/><Relationship Id="rId15" Type="http://schemas.openxmlformats.org/officeDocument/2006/relationships/hyperlink" Target="http://www.monografias.com/trabajos10/geogeur/geogeur.shtml" TargetMode="External"/><Relationship Id="rId10" Type="http://schemas.openxmlformats.org/officeDocument/2006/relationships/hyperlink" Target="http://www.monografias.com/trabajos34/planificacion/planificacion.shtml" TargetMode="External"/><Relationship Id="rId4" Type="http://schemas.openxmlformats.org/officeDocument/2006/relationships/hyperlink" Target="http://www.monografias.com/trabajos32/economia-mundial-inicios-siglo-xxi/economia-mundial-inicios-siglo-xxi.shtml" TargetMode="External"/><Relationship Id="rId9" Type="http://schemas.openxmlformats.org/officeDocument/2006/relationships/hyperlink" Target="http://www.monografias.com/trabajos7/plane/plane.shtml" TargetMode="External"/><Relationship Id="rId14" Type="http://schemas.openxmlformats.org/officeDocument/2006/relationships/hyperlink" Target="http://www.monografias.com/trabajos7/compro/compro.shtml" TargetMode="Externa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9144000" cy="4572008"/>
          </a:xfrm>
          <a:prstGeom prst="rect">
            <a:avLst/>
          </a:prstGeom>
          <a:noFill/>
        </p:spPr>
      </p:pic>
      <p:sp>
        <p:nvSpPr>
          <p:cNvPr id="5" name="4 CuadroTexto"/>
          <p:cNvSpPr txBox="1"/>
          <p:nvPr/>
        </p:nvSpPr>
        <p:spPr>
          <a:xfrm>
            <a:off x="2285984" y="5072074"/>
            <a:ext cx="4786346" cy="1200329"/>
          </a:xfrm>
          <a:prstGeom prst="rect">
            <a:avLst/>
          </a:prstGeom>
          <a:noFill/>
        </p:spPr>
        <p:txBody>
          <a:bodyPr wrap="square" rtlCol="0">
            <a:spAutoFit/>
          </a:bodyPr>
          <a:lstStyle/>
          <a:p>
            <a:pPr algn="ctr"/>
            <a:r>
              <a:rPr lang="es-ES" sz="2400" b="1" dirty="0" smtClean="0"/>
              <a:t>MAESTRÍA EN ADMINISTRACIÓN</a:t>
            </a:r>
          </a:p>
          <a:p>
            <a:pPr algn="ctr"/>
            <a:r>
              <a:rPr lang="es-ES" sz="2400" b="1" dirty="0" smtClean="0"/>
              <a:t>METODOLOGÍA DE LA INVESTIGACIÓN</a:t>
            </a:r>
            <a:r>
              <a:rPr lang="es-ES" sz="2400" b="1" dirty="0" smtClean="0">
                <a:solidFill>
                  <a:srgbClr val="FF0000"/>
                </a:solidFill>
              </a:rPr>
              <a:t>.</a:t>
            </a:r>
            <a:endParaRPr lang="es-ES" sz="24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4" name="3 CuadroTexto"/>
          <p:cNvSpPr txBox="1"/>
          <p:nvPr/>
        </p:nvSpPr>
        <p:spPr>
          <a:xfrm>
            <a:off x="3286116" y="1428736"/>
            <a:ext cx="4929222" cy="1477328"/>
          </a:xfrm>
          <a:prstGeom prst="rect">
            <a:avLst/>
          </a:prstGeom>
          <a:noFill/>
        </p:spPr>
        <p:txBody>
          <a:bodyPr wrap="square" rtlCol="0">
            <a:spAutoFit/>
          </a:bodyPr>
          <a:lstStyle/>
          <a:p>
            <a:r>
              <a:rPr lang="es-ES" dirty="0" smtClean="0"/>
              <a:t>GLOBALIZACIÓN:</a:t>
            </a:r>
          </a:p>
          <a:p>
            <a:endParaRPr lang="es-ES" dirty="0"/>
          </a:p>
          <a:p>
            <a:r>
              <a:rPr lang="es-ES" dirty="0" smtClean="0"/>
              <a:t>TERMINO POLIFÓNICO.</a:t>
            </a:r>
          </a:p>
          <a:p>
            <a:endParaRPr lang="es-ES" dirty="0"/>
          </a:p>
          <a:p>
            <a:r>
              <a:rPr lang="es-ES" dirty="0" smtClean="0"/>
              <a:t>METÁFORAS DE LA GLOBALIZACIÓN</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4" name="3 Rectángulo"/>
          <p:cNvSpPr/>
          <p:nvPr/>
        </p:nvSpPr>
        <p:spPr>
          <a:xfrm>
            <a:off x="2643174" y="857232"/>
            <a:ext cx="6000792" cy="4278094"/>
          </a:xfrm>
          <a:prstGeom prst="rect">
            <a:avLst/>
          </a:prstGeom>
        </p:spPr>
        <p:txBody>
          <a:bodyPr wrap="square">
            <a:spAutoFit/>
          </a:bodyPr>
          <a:lstStyle/>
          <a:p>
            <a:pPr algn="just"/>
            <a:endParaRPr lang="es-ES" sz="1600" i="1" dirty="0" smtClean="0"/>
          </a:p>
          <a:p>
            <a:pPr algn="just"/>
            <a:r>
              <a:rPr lang="es-ES" sz="1600" i="1" dirty="0" smtClean="0"/>
              <a:t>PERSPECTIVA SOCIOLOGICA </a:t>
            </a:r>
          </a:p>
          <a:p>
            <a:pPr algn="just"/>
            <a:r>
              <a:rPr lang="es-ES" sz="1600" i="1" dirty="0" smtClean="0"/>
              <a:t>OCTAVIO IANNI.</a:t>
            </a:r>
            <a:endParaRPr lang="es-ES" sz="1600" i="1" dirty="0"/>
          </a:p>
          <a:p>
            <a:pPr algn="just"/>
            <a:endParaRPr lang="es-ES" sz="1600" i="1" dirty="0" smtClean="0"/>
          </a:p>
          <a:p>
            <a:pPr algn="just"/>
            <a:r>
              <a:rPr lang="es-ES" sz="1600" i="1" dirty="0" smtClean="0"/>
              <a:t>"</a:t>
            </a:r>
            <a:r>
              <a:rPr lang="es-ES" sz="1600" i="1" dirty="0"/>
              <a:t>El mundo ya no es exclusivamente un conjunto de naciones, sociedades nacionales, estados naciones, en sus relaciones de interdependencia, dependencia, colonialismo</a:t>
            </a:r>
            <a:r>
              <a:rPr lang="es-ES" sz="1600" i="1" dirty="0" smtClean="0"/>
              <a:t>, imperialismo</a:t>
            </a:r>
            <a:r>
              <a:rPr lang="es-ES" sz="1600" i="1" dirty="0"/>
              <a:t>, bilateralismo, multilateralismo. Simultáneamente, su centro ya no es principalmente el individuo, tomado singular y colectivamente, como pueblo, clase</a:t>
            </a:r>
            <a:r>
              <a:rPr lang="es-ES" sz="1600" i="1" dirty="0" smtClean="0"/>
              <a:t>, grupo</a:t>
            </a:r>
            <a:r>
              <a:rPr lang="es-ES" sz="1600" i="1" dirty="0"/>
              <a:t>, minoría, mayoría, opinión pública. (...En la época de la globalización, el mundo comenzó a ser taquigrafiado como "aldea global", "fábrica global", "</a:t>
            </a:r>
            <a:r>
              <a:rPr lang="es-ES" sz="1600" i="1" dirty="0" smtClean="0"/>
              <a:t>tierra patria</a:t>
            </a:r>
            <a:r>
              <a:rPr lang="es-ES" sz="1600" i="1" dirty="0"/>
              <a:t>", "nave espacial", "nueva Babel" y otras expresiones. Son metáforas razonablemente originales, que suscitan significados e implicaciones y llenan textos científicos, filosóficos y artísticos."</a:t>
            </a:r>
            <a:endParaRPr lang="es-E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Rectángulo"/>
          <p:cNvSpPr/>
          <p:nvPr/>
        </p:nvSpPr>
        <p:spPr>
          <a:xfrm>
            <a:off x="3000364" y="1428736"/>
            <a:ext cx="5715040" cy="3970318"/>
          </a:xfrm>
          <a:prstGeom prst="rect">
            <a:avLst/>
          </a:prstGeom>
        </p:spPr>
        <p:txBody>
          <a:bodyPr wrap="square">
            <a:spAutoFit/>
          </a:bodyPr>
          <a:lstStyle/>
          <a:p>
            <a:pPr algn="just"/>
            <a:r>
              <a:rPr lang="es-ES" i="1" dirty="0" smtClean="0"/>
              <a:t>PERSPECTIVA POLÍTICA.</a:t>
            </a:r>
          </a:p>
          <a:p>
            <a:pPr algn="just"/>
            <a:r>
              <a:rPr lang="es-ES" dirty="0"/>
              <a:t>Anthony </a:t>
            </a:r>
            <a:r>
              <a:rPr lang="es-ES" dirty="0" err="1"/>
              <a:t>Guiddens</a:t>
            </a:r>
            <a:endParaRPr lang="es-ES" dirty="0" smtClean="0"/>
          </a:p>
          <a:p>
            <a:pPr algn="just"/>
            <a:endParaRPr lang="es-ES" i="1" dirty="0" smtClean="0"/>
          </a:p>
          <a:p>
            <a:pPr algn="just"/>
            <a:endParaRPr lang="es-ES" i="1" dirty="0"/>
          </a:p>
          <a:p>
            <a:pPr algn="just"/>
            <a:r>
              <a:rPr lang="es-ES" i="1" dirty="0" smtClean="0"/>
              <a:t>"</a:t>
            </a:r>
            <a:r>
              <a:rPr lang="es-ES" i="1" dirty="0"/>
              <a:t>La mundialización puede portante definirse como la intensificación de las relaciones sociales en todo el mundo por las que se enlazan lugares lejanos, de tal manera que los acontecimientos locales están configurados por acontecimientos, que ocurren a muchos kilómetros de distancia o viceversa. Este es un </a:t>
            </a:r>
            <a:r>
              <a:rPr lang="es-ES" i="1" dirty="0" smtClean="0"/>
              <a:t>proceso dialéctico </a:t>
            </a:r>
            <a:r>
              <a:rPr lang="es-ES" i="1" dirty="0"/>
              <a:t>puesto que esos acontecimientos locales pueden moverse en </a:t>
            </a:r>
            <a:r>
              <a:rPr lang="es-ES" i="1" dirty="0" smtClean="0"/>
              <a:t>dirección inversa </a:t>
            </a:r>
            <a:r>
              <a:rPr lang="es-ES" i="1" dirty="0"/>
              <a:t>a las distantes relaciones que les dieron forma."</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Rectángulo"/>
          <p:cNvSpPr/>
          <p:nvPr/>
        </p:nvSpPr>
        <p:spPr>
          <a:xfrm>
            <a:off x="3357554" y="2214554"/>
            <a:ext cx="4572000" cy="2031325"/>
          </a:xfrm>
          <a:prstGeom prst="rect">
            <a:avLst/>
          </a:prstGeom>
        </p:spPr>
        <p:txBody>
          <a:bodyPr>
            <a:spAutoFit/>
          </a:bodyPr>
          <a:lstStyle/>
          <a:p>
            <a:pPr algn="just"/>
            <a:r>
              <a:rPr lang="es-ES" i="1" dirty="0" smtClean="0"/>
              <a:t>PERSPECTIVA HITÓRICA</a:t>
            </a:r>
          </a:p>
          <a:p>
            <a:pPr algn="just"/>
            <a:r>
              <a:rPr lang="es-ES" dirty="0" err="1"/>
              <a:t>Immanuel</a:t>
            </a:r>
            <a:r>
              <a:rPr lang="es-ES" dirty="0"/>
              <a:t> </a:t>
            </a:r>
            <a:r>
              <a:rPr lang="es-ES" dirty="0" err="1"/>
              <a:t>Wallerstein</a:t>
            </a:r>
            <a:endParaRPr lang="es-ES" dirty="0" smtClean="0"/>
          </a:p>
          <a:p>
            <a:pPr algn="just"/>
            <a:endParaRPr lang="es-ES" i="1" dirty="0"/>
          </a:p>
          <a:p>
            <a:pPr algn="just"/>
            <a:r>
              <a:rPr lang="es-ES" i="1" dirty="0" smtClean="0"/>
              <a:t>"</a:t>
            </a:r>
            <a:r>
              <a:rPr lang="es-ES" i="1" dirty="0"/>
              <a:t>En primer lugar, encuentro que el término 'globalización' es en gran parte un slogan y una mistificación, y no una realidad".</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Rectángulo"/>
          <p:cNvSpPr/>
          <p:nvPr/>
        </p:nvSpPr>
        <p:spPr>
          <a:xfrm>
            <a:off x="2500298" y="0"/>
            <a:ext cx="6643702" cy="6186309"/>
          </a:xfrm>
          <a:prstGeom prst="rect">
            <a:avLst/>
          </a:prstGeom>
        </p:spPr>
        <p:txBody>
          <a:bodyPr wrap="square">
            <a:spAutoFit/>
          </a:bodyPr>
          <a:lstStyle/>
          <a:p>
            <a:endParaRPr lang="es-ES" i="1" dirty="0" smtClean="0"/>
          </a:p>
          <a:p>
            <a:endParaRPr lang="es-ES" i="1" dirty="0"/>
          </a:p>
          <a:p>
            <a:r>
              <a:rPr lang="es-ES" i="1" dirty="0" smtClean="0"/>
              <a:t>DESDE LA PERSPECTIVA DE LA INFORMATICA.</a:t>
            </a:r>
          </a:p>
          <a:p>
            <a:r>
              <a:rPr lang="es-ES" dirty="0" err="1"/>
              <a:t>Chakravarthi</a:t>
            </a:r>
            <a:r>
              <a:rPr lang="es-ES" dirty="0"/>
              <a:t> </a:t>
            </a:r>
            <a:r>
              <a:rPr lang="es-ES" dirty="0" err="1" smtClean="0"/>
              <a:t>Raghavan</a:t>
            </a:r>
            <a:endParaRPr lang="es-ES" dirty="0" smtClean="0"/>
          </a:p>
          <a:p>
            <a:endParaRPr lang="es-ES" dirty="0"/>
          </a:p>
          <a:p>
            <a:endParaRPr lang="es-ES" dirty="0" smtClean="0"/>
          </a:p>
          <a:p>
            <a:pPr algn="just"/>
            <a:r>
              <a:rPr lang="es-ES" sz="1600" i="1" dirty="0" smtClean="0"/>
              <a:t>"</a:t>
            </a:r>
            <a:r>
              <a:rPr lang="es-ES" sz="1600" i="1" dirty="0"/>
              <a:t>Globalización es en realidad un eufemismo utilizado en lugar de "transnacionalización", es decir, la expansión sin </a:t>
            </a:r>
            <a:r>
              <a:rPr lang="es-ES" sz="1600" i="1" dirty="0">
                <a:hlinkClick r:id="rId3"/>
              </a:rPr>
              <a:t>límites</a:t>
            </a:r>
            <a:r>
              <a:rPr lang="es-ES" sz="1600" i="1" dirty="0"/>
              <a:t> de las corporaciones transnacionales en la </a:t>
            </a:r>
            <a:r>
              <a:rPr lang="es-ES" sz="1600" i="1" dirty="0">
                <a:hlinkClick r:id="rId4"/>
              </a:rPr>
              <a:t>economía mundial</a:t>
            </a:r>
            <a:r>
              <a:rPr lang="es-ES" sz="1600" i="1" dirty="0"/>
              <a:t>, en particular en los países en </a:t>
            </a:r>
            <a:r>
              <a:rPr lang="es-ES" sz="1600" i="1" dirty="0">
                <a:hlinkClick r:id="rId5"/>
              </a:rPr>
              <a:t>desarrollo</a:t>
            </a:r>
            <a:r>
              <a:rPr lang="es-ES" sz="1600" i="1" dirty="0" smtClean="0"/>
              <a:t>. </a:t>
            </a:r>
            <a:r>
              <a:rPr lang="es-ES" sz="1600" i="1" dirty="0" smtClean="0">
                <a:hlinkClick r:id="rId6"/>
              </a:rPr>
              <a:t>Instituciones</a:t>
            </a:r>
            <a:r>
              <a:rPr lang="es-ES" sz="1600" i="1" dirty="0"/>
              <a:t> multilaterales como la </a:t>
            </a:r>
            <a:r>
              <a:rPr lang="es-ES" sz="1600" b="1" i="1" dirty="0">
                <a:hlinkClick r:id="rId7"/>
              </a:rPr>
              <a:t>OMC</a:t>
            </a:r>
            <a:r>
              <a:rPr lang="es-ES" sz="1600" b="1" i="1" dirty="0"/>
              <a:t>, el </a:t>
            </a:r>
            <a:r>
              <a:rPr lang="es-ES" sz="1600" b="1" i="1" dirty="0" err="1"/>
              <a:t>FMl</a:t>
            </a:r>
            <a:r>
              <a:rPr lang="es-ES" sz="1600" b="1" i="1" dirty="0"/>
              <a:t> y el </a:t>
            </a:r>
            <a:r>
              <a:rPr lang="es-ES" sz="1600" b="1" i="1" dirty="0">
                <a:hlinkClick r:id="rId8"/>
              </a:rPr>
              <a:t>Banco Mundial</a:t>
            </a:r>
            <a:r>
              <a:rPr lang="es-ES" sz="1600" i="1" dirty="0"/>
              <a:t> juegan un papel clave en este proceso. En la esfera de los cambios económicos mundiales, o del nuevo orden económico </a:t>
            </a:r>
            <a:r>
              <a:rPr lang="es-ES" sz="1600" b="1" i="1" dirty="0"/>
              <a:t>"globalización"</a:t>
            </a:r>
            <a:r>
              <a:rPr lang="es-ES" sz="1600" i="1" dirty="0"/>
              <a:t> adquiere una gran variedad de usos: el surgimiento de una nueva y asimétrica división internacional de la mano de obra junto con una mayor dispersión de la actividad económica, dirigida por </a:t>
            </a:r>
            <a:r>
              <a:rPr lang="es-ES" sz="1600" i="1" dirty="0" smtClean="0"/>
              <a:t>la </a:t>
            </a:r>
            <a:r>
              <a:rPr lang="es-ES" sz="1600" i="1" dirty="0" smtClean="0">
                <a:hlinkClick r:id="rId9"/>
              </a:rPr>
              <a:t>planificación </a:t>
            </a:r>
            <a:r>
              <a:rPr lang="es-ES" sz="1600" i="1" dirty="0">
                <a:hlinkClick r:id="rId9"/>
              </a:rPr>
              <a:t>estratégica</a:t>
            </a:r>
            <a:r>
              <a:rPr lang="es-ES" sz="1600" i="1" dirty="0"/>
              <a:t> de grandes corporaciones, que ha sustituido </a:t>
            </a:r>
            <a:r>
              <a:rPr lang="es-ES" sz="1600" i="1" dirty="0" smtClean="0"/>
              <a:t>la </a:t>
            </a:r>
            <a:r>
              <a:rPr lang="es-ES" sz="1600" i="1" dirty="0" smtClean="0">
                <a:hlinkClick r:id="rId10"/>
              </a:rPr>
              <a:t>planificación</a:t>
            </a:r>
            <a:r>
              <a:rPr lang="es-ES" sz="1600" i="1" dirty="0"/>
              <a:t> gubernamental o estatal en varios países. También parece utilizarse para definir la actual situación </a:t>
            </a:r>
            <a:r>
              <a:rPr lang="es-ES" sz="1600" i="1" dirty="0">
                <a:hlinkClick r:id="rId11"/>
              </a:rPr>
              <a:t>política</a:t>
            </a:r>
            <a:r>
              <a:rPr lang="es-ES" sz="1600" i="1" dirty="0"/>
              <a:t> mundial, es decir, el desgaste de la dominación de </a:t>
            </a:r>
            <a:r>
              <a:rPr lang="es-ES" sz="1600" b="1" i="1" dirty="0">
                <a:hlinkClick r:id="rId12"/>
              </a:rPr>
              <a:t>Estados Unidos</a:t>
            </a:r>
            <a:r>
              <a:rPr lang="es-ES" sz="1600" i="1" dirty="0"/>
              <a:t> sobre la </a:t>
            </a:r>
            <a:r>
              <a:rPr lang="es-ES" sz="1600" i="1" dirty="0">
                <a:hlinkClick r:id="rId13"/>
              </a:rPr>
              <a:t>economía</a:t>
            </a:r>
            <a:r>
              <a:rPr lang="es-ES" sz="1600" i="1" dirty="0"/>
              <a:t> mundial de posguerra, debido a la creciente </a:t>
            </a:r>
            <a:r>
              <a:rPr lang="es-ES" sz="1600" i="1" dirty="0">
                <a:hlinkClick r:id="rId14"/>
              </a:rPr>
              <a:t>competencia</a:t>
            </a:r>
            <a:r>
              <a:rPr lang="es-ES" sz="1600" i="1" dirty="0"/>
              <a:t> de</a:t>
            </a:r>
            <a:r>
              <a:rPr lang="es-ES" sz="1600" b="1" i="1" dirty="0"/>
              <a:t> </a:t>
            </a:r>
            <a:r>
              <a:rPr lang="es-ES" sz="1600" b="1" i="1" dirty="0">
                <a:hlinkClick r:id="rId15"/>
              </a:rPr>
              <a:t>Europa</a:t>
            </a:r>
            <a:r>
              <a:rPr lang="es-ES" sz="1600" i="1" dirty="0"/>
              <a:t> occidental y </a:t>
            </a:r>
            <a:r>
              <a:rPr lang="es-ES" sz="1600" b="1" i="1" dirty="0">
                <a:hlinkClick r:id="rId16"/>
              </a:rPr>
              <a:t>Japón</a:t>
            </a:r>
            <a:r>
              <a:rPr lang="es-ES" sz="1600" b="1" i="1" dirty="0"/>
              <a:t>,</a:t>
            </a:r>
            <a:r>
              <a:rPr lang="es-ES" sz="1600" i="1" dirty="0"/>
              <a:t> y al surgimiento de ámbitos regionales de influencia.</a:t>
            </a:r>
            <a:endParaRPr lang="es-E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graphicFrame>
        <p:nvGraphicFramePr>
          <p:cNvPr id="3" name="2 Diagrama"/>
          <p:cNvGraphicFramePr/>
          <p:nvPr/>
        </p:nvGraphicFramePr>
        <p:xfrm>
          <a:off x="2714612" y="1428736"/>
          <a:ext cx="4905388" cy="4032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Rectángulo"/>
          <p:cNvSpPr/>
          <p:nvPr/>
        </p:nvSpPr>
        <p:spPr>
          <a:xfrm>
            <a:off x="3214678" y="2285992"/>
            <a:ext cx="4572000" cy="3416320"/>
          </a:xfrm>
          <a:prstGeom prst="rect">
            <a:avLst/>
          </a:prstGeom>
        </p:spPr>
        <p:txBody>
          <a:bodyPr>
            <a:spAutoFit/>
          </a:bodyPr>
          <a:lstStyle/>
          <a:p>
            <a:r>
              <a:rPr lang="es-ES" sz="2400" b="1" dirty="0"/>
              <a:t>Exuberancia</a:t>
            </a:r>
            <a:r>
              <a:rPr lang="es-ES" sz="2400" dirty="0"/>
              <a:t>.. Disponemos de una apabullante y diversa cantidad de datos. Se trata de un volumen de información tan profuso que es por sí mismo parte del escenario en donde nos desenvolvemos todos los días.</a:t>
            </a:r>
            <a:r>
              <a:rPr lang="es-ES"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Rectángulo"/>
          <p:cNvSpPr/>
          <p:nvPr/>
        </p:nvSpPr>
        <p:spPr>
          <a:xfrm>
            <a:off x="2714612" y="1071546"/>
            <a:ext cx="5572164" cy="3170099"/>
          </a:xfrm>
          <a:prstGeom prst="rect">
            <a:avLst/>
          </a:prstGeom>
        </p:spPr>
        <p:txBody>
          <a:bodyPr wrap="square">
            <a:spAutoFit/>
          </a:bodyPr>
          <a:lstStyle/>
          <a:p>
            <a:r>
              <a:rPr lang="es-ES" sz="2000" b="1" dirty="0"/>
              <a:t>Omnipresencia.</a:t>
            </a:r>
            <a:r>
              <a:rPr lang="es-ES" sz="2000" dirty="0"/>
              <a:t> Los nuevos instrumentos de información, o al menos sus contenidos, los encontramos por doquier, forman parte del escenario público contemporáneo (</a:t>
            </a:r>
            <a:r>
              <a:rPr lang="es-ES" sz="2000" i="1" dirty="0"/>
              <a:t>son</a:t>
            </a:r>
            <a:r>
              <a:rPr lang="es-ES" sz="2000" dirty="0"/>
              <a:t> en buena medida dicho escenario) y también de nuestra vida privada</a:t>
            </a:r>
            <a:r>
              <a:rPr lang="es-ES" sz="2000" dirty="0" smtClean="0"/>
              <a:t>.</a:t>
            </a:r>
          </a:p>
          <a:p>
            <a:endParaRPr lang="es-ES" sz="2000" dirty="0"/>
          </a:p>
          <a:p>
            <a:r>
              <a:rPr lang="es-ES" sz="2000" dirty="0"/>
              <a:t>Los medios de comunicación se han convertido en el espacio de interacción social por </a:t>
            </a:r>
            <a:r>
              <a:rPr lang="es-ES" sz="2000" dirty="0" smtClean="0"/>
              <a:t>excelencia</a:t>
            </a:r>
            <a:r>
              <a:rPr lang="es-ES" sz="2000"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Rectángulo"/>
          <p:cNvSpPr/>
          <p:nvPr/>
        </p:nvSpPr>
        <p:spPr>
          <a:xfrm>
            <a:off x="2857488" y="1571612"/>
            <a:ext cx="5072066" cy="2862322"/>
          </a:xfrm>
          <a:prstGeom prst="rect">
            <a:avLst/>
          </a:prstGeom>
        </p:spPr>
        <p:txBody>
          <a:bodyPr wrap="square">
            <a:spAutoFit/>
          </a:bodyPr>
          <a:lstStyle/>
          <a:p>
            <a:r>
              <a:rPr lang="es-ES" b="1" dirty="0"/>
              <a:t>Irradiación.</a:t>
            </a:r>
            <a:r>
              <a:rPr lang="es-ES" dirty="0"/>
              <a:t> La Sociedad de la Información también se distingue por la distancia hoy prácticamente ilimitada que alcanza el intercambio de mensajes. Las barreras geográficas se difuminan; las distancias físicas se vuelven relativas al menos en comparación con el pasado reciente. Ya no tenemos que esperar varios meses para que una carta nuestra llegue de un país a otro.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Rectángulo"/>
          <p:cNvSpPr/>
          <p:nvPr/>
        </p:nvSpPr>
        <p:spPr>
          <a:xfrm>
            <a:off x="2928926" y="1857364"/>
            <a:ext cx="5500726" cy="2308324"/>
          </a:xfrm>
          <a:prstGeom prst="rect">
            <a:avLst/>
          </a:prstGeom>
        </p:spPr>
        <p:txBody>
          <a:bodyPr wrap="square">
            <a:spAutoFit/>
          </a:bodyPr>
          <a:lstStyle/>
          <a:p>
            <a:r>
              <a:rPr lang="es-ES" b="1" dirty="0"/>
              <a:t>Velocidad. </a:t>
            </a:r>
            <a:r>
              <a:rPr lang="es-ES" dirty="0"/>
              <a:t>La comunicación, salvo fallas técnicas, se ha vuelto instantánea. Ya no es preciso aguardar varios días, o aún más, para recibir la respuesta del destinatario de un mensaje nuestro e incluso existen mecanismos para entablar comunicación simultánea a precios mucho más bajos que los de la telefonía tradicional.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7" name="6 CuadroTexto"/>
          <p:cNvSpPr txBox="1"/>
          <p:nvPr/>
        </p:nvSpPr>
        <p:spPr>
          <a:xfrm>
            <a:off x="2714612" y="928670"/>
            <a:ext cx="5857916" cy="3693319"/>
          </a:xfrm>
          <a:prstGeom prst="rect">
            <a:avLst/>
          </a:prstGeom>
          <a:noFill/>
        </p:spPr>
        <p:txBody>
          <a:bodyPr wrap="square" rtlCol="0">
            <a:spAutoFit/>
          </a:bodyPr>
          <a:lstStyle/>
          <a:p>
            <a:pPr algn="just"/>
            <a:r>
              <a:rPr lang="es-ES" b="1" dirty="0" smtClean="0"/>
              <a:t>OBJETIVO DE LA MAESTRIA</a:t>
            </a:r>
          </a:p>
          <a:p>
            <a:pPr algn="just"/>
            <a:endParaRPr lang="es-ES" dirty="0"/>
          </a:p>
          <a:p>
            <a:pPr algn="just"/>
            <a:r>
              <a:rPr lang="es-ES" dirty="0" smtClean="0"/>
              <a:t>Formar </a:t>
            </a:r>
            <a:r>
              <a:rPr lang="es-ES" dirty="0"/>
              <a:t>profesionales de excelencia con conocimientos teórico-prácticos de la administración, que manejen en forma óptima sus recursos, que identifiquen y solucionen problemas y sean investigadores capaces de contribuir al avance del conocimiento científico y tecnológico de las ciencias de la administración, contribuyendo a la transformación y crecimiento del entorno donde se desempeña el egresado, formándolo con un alto sentido de responsabilidad y calidad ética.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Rectángulo"/>
          <p:cNvSpPr/>
          <p:nvPr/>
        </p:nvSpPr>
        <p:spPr>
          <a:xfrm>
            <a:off x="3000364" y="2285992"/>
            <a:ext cx="5072066" cy="2031325"/>
          </a:xfrm>
          <a:prstGeom prst="rect">
            <a:avLst/>
          </a:prstGeom>
        </p:spPr>
        <p:txBody>
          <a:bodyPr wrap="square">
            <a:spAutoFit/>
          </a:bodyPr>
          <a:lstStyle/>
          <a:p>
            <a:r>
              <a:rPr lang="es-ES" b="1" dirty="0"/>
              <a:t>Multilateralidad / Centralidad</a:t>
            </a:r>
            <a:r>
              <a:rPr lang="es-ES" dirty="0"/>
              <a:t>. Las capacidades técnicas de la comunicación contemporánea permiten que recibamos información de todas partes, aunque lo más frecuente es que la mayor parte de la información que circula por el mundo surja de unos cuantos sitios.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Rectángulo"/>
          <p:cNvSpPr/>
          <p:nvPr/>
        </p:nvSpPr>
        <p:spPr>
          <a:xfrm>
            <a:off x="2786050" y="2071678"/>
            <a:ext cx="5072066" cy="2031325"/>
          </a:xfrm>
          <a:prstGeom prst="rect">
            <a:avLst/>
          </a:prstGeom>
        </p:spPr>
        <p:txBody>
          <a:bodyPr wrap="square">
            <a:spAutoFit/>
          </a:bodyPr>
          <a:lstStyle/>
          <a:p>
            <a:r>
              <a:rPr lang="es-ES" b="1" dirty="0"/>
              <a:t>Desigualdad.</a:t>
            </a:r>
            <a:r>
              <a:rPr lang="es-ES" dirty="0"/>
              <a:t> La Sociedad de la Información ofrece tal abundancia de contenidos y tantas posibilidades para la educación y el intercambio entre la gente de todo el mundo, que casi siempre es vista como remedio a las muchas carencias que padece la humanidad.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Rectángulo"/>
          <p:cNvSpPr/>
          <p:nvPr/>
        </p:nvSpPr>
        <p:spPr>
          <a:xfrm>
            <a:off x="2786050" y="1571612"/>
            <a:ext cx="5643602" cy="2862322"/>
          </a:xfrm>
          <a:prstGeom prst="rect">
            <a:avLst/>
          </a:prstGeom>
        </p:spPr>
        <p:txBody>
          <a:bodyPr wrap="square">
            <a:spAutoFit/>
          </a:bodyPr>
          <a:lstStyle/>
          <a:p>
            <a:r>
              <a:rPr lang="es-ES" b="1" dirty="0"/>
              <a:t>Desorientación. </a:t>
            </a:r>
            <a:r>
              <a:rPr lang="es-ES" dirty="0"/>
              <a:t>La enorme y creciente cantidad de información a la que podemos tener acceso no sólo es oportunidad de desarrollo social y personal. También y antes que nada, se ha convertido en desafío cotidiano y en motivo de agobio para quienes recibimos o podemos encontrar millares de noticias, símbolos, declaraciones, imágenes e incitaciones de casi cualquier índole a través de los medios y especialmente en la red de redes.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Rectángulo"/>
          <p:cNvSpPr/>
          <p:nvPr/>
        </p:nvSpPr>
        <p:spPr>
          <a:xfrm>
            <a:off x="2714612" y="1582341"/>
            <a:ext cx="5786478" cy="2862322"/>
          </a:xfrm>
          <a:prstGeom prst="rect">
            <a:avLst/>
          </a:prstGeom>
        </p:spPr>
        <p:txBody>
          <a:bodyPr wrap="square">
            <a:spAutoFit/>
          </a:bodyPr>
          <a:lstStyle/>
          <a:p>
            <a:r>
              <a:rPr lang="es-ES" b="1" dirty="0"/>
              <a:t>Ciudadanía pasiva. </a:t>
            </a:r>
            <a:r>
              <a:rPr lang="es-ES" dirty="0"/>
              <a:t>La dispersión y abundancia de mensajes, la preponderancia de los contenidos de carácter comercial y particularmente propagados por grandes consorcios mediáticos y la ausencia de capacitación y reflexión suficientes sobre estos temas, suelen aunarse para que en la Sociedad de la Información el consumo prevalezca sobre la creatividad y el intercambio mercantil sea más frecuente que el intercambio de conocimientos.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CuadroTexto"/>
          <p:cNvSpPr txBox="1"/>
          <p:nvPr/>
        </p:nvSpPr>
        <p:spPr>
          <a:xfrm>
            <a:off x="2857488" y="1928802"/>
            <a:ext cx="5715040" cy="1938992"/>
          </a:xfrm>
          <a:prstGeom prst="rect">
            <a:avLst/>
          </a:prstGeom>
          <a:noFill/>
        </p:spPr>
        <p:txBody>
          <a:bodyPr wrap="square" rtlCol="0">
            <a:spAutoFit/>
          </a:bodyPr>
          <a:lstStyle/>
          <a:p>
            <a:r>
              <a:rPr lang="es-ES" sz="2400" dirty="0" smtClean="0"/>
              <a:t>SOCIEDAD DE LA COMUNICACIÓN.</a:t>
            </a:r>
          </a:p>
          <a:p>
            <a:endParaRPr lang="es-ES" sz="2400" dirty="0" smtClean="0"/>
          </a:p>
          <a:p>
            <a:r>
              <a:rPr lang="es-ES" sz="2400" dirty="0" smtClean="0"/>
              <a:t>SOCIEDAD DEL APRENDIZAJE</a:t>
            </a:r>
          </a:p>
          <a:p>
            <a:endParaRPr lang="es-ES" sz="2400" dirty="0" smtClean="0"/>
          </a:p>
          <a:p>
            <a:r>
              <a:rPr lang="es-ES" sz="2400" dirty="0" smtClean="0"/>
              <a:t>SOCIEDAD DE LO COMPLEJO</a:t>
            </a:r>
            <a:endParaRPr lang="es-E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CuadroTexto"/>
          <p:cNvSpPr txBox="1"/>
          <p:nvPr/>
        </p:nvSpPr>
        <p:spPr>
          <a:xfrm>
            <a:off x="3143240" y="1928802"/>
            <a:ext cx="5357850" cy="2123658"/>
          </a:xfrm>
          <a:prstGeom prst="rect">
            <a:avLst/>
          </a:prstGeom>
          <a:noFill/>
        </p:spPr>
        <p:txBody>
          <a:bodyPr wrap="square" rtlCol="0">
            <a:spAutoFit/>
          </a:bodyPr>
          <a:lstStyle/>
          <a:p>
            <a:pPr algn="ctr"/>
            <a:r>
              <a:rPr lang="es-ES" sz="4400" dirty="0" smtClean="0"/>
              <a:t>PARADIGMA EDUCATIVO DEL SIGLO XXI</a:t>
            </a:r>
            <a:endParaRPr lang="es-E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CuadroTexto"/>
          <p:cNvSpPr txBox="1"/>
          <p:nvPr/>
        </p:nvSpPr>
        <p:spPr>
          <a:xfrm>
            <a:off x="2786050" y="1214422"/>
            <a:ext cx="5929354" cy="3046988"/>
          </a:xfrm>
          <a:prstGeom prst="rect">
            <a:avLst/>
          </a:prstGeom>
          <a:noFill/>
        </p:spPr>
        <p:txBody>
          <a:bodyPr wrap="square" rtlCol="0">
            <a:spAutoFit/>
          </a:bodyPr>
          <a:lstStyle/>
          <a:p>
            <a:pPr algn="just"/>
            <a:r>
              <a:rPr lang="es-ES" sz="2400" b="1" dirty="0" smtClean="0"/>
              <a:t>PROPOSITO DEL CURSO:</a:t>
            </a:r>
          </a:p>
          <a:p>
            <a:pPr algn="just"/>
            <a:endParaRPr lang="es-ES" sz="2400" b="1" dirty="0"/>
          </a:p>
          <a:p>
            <a:pPr algn="just"/>
            <a:r>
              <a:rPr lang="es-ES" sz="2400" b="1" dirty="0" smtClean="0"/>
              <a:t>LOS MAESTRANTES, CONOCEN INTERPRETAN Y APLICAN LA METODOLOGIA DE LA INVESTIGACIÓN  EN LA ADMINISTRACION DESDE LA PERSPECTIVA DE LAS CIENCIAS SOCIALES</a:t>
            </a:r>
            <a:r>
              <a:rPr lang="es-ES" b="1" dirty="0" smtClean="0"/>
              <a:t>.</a:t>
            </a:r>
            <a:endParaRPr lang="es-E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4" name="3 Documento"/>
          <p:cNvSpPr/>
          <p:nvPr/>
        </p:nvSpPr>
        <p:spPr>
          <a:xfrm>
            <a:off x="3286116" y="571480"/>
            <a:ext cx="1785950" cy="1500198"/>
          </a:xfrm>
          <a:prstGeom prst="flowChartDocumen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200" dirty="0" smtClean="0">
                <a:solidFill>
                  <a:schemeClr val="bg1"/>
                </a:solidFill>
              </a:rPr>
              <a:t>INVESTIGAR EN LA SOCIEDAD DEL APRENDIZAJE</a:t>
            </a:r>
            <a:endParaRPr lang="es-ES" sz="1200" dirty="0">
              <a:solidFill>
                <a:schemeClr val="bg1"/>
              </a:solidFill>
            </a:endParaRPr>
          </a:p>
        </p:txBody>
      </p:sp>
      <p:sp>
        <p:nvSpPr>
          <p:cNvPr id="5" name="4 Documento"/>
          <p:cNvSpPr/>
          <p:nvPr/>
        </p:nvSpPr>
        <p:spPr>
          <a:xfrm>
            <a:off x="4143372" y="1928802"/>
            <a:ext cx="1785950" cy="1500198"/>
          </a:xfrm>
          <a:prstGeom prst="flowChartDocumen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bg1"/>
                </a:solidFill>
              </a:rPr>
              <a:t>FUNDAMANETOS EPISTEMOLÓGICOS DE LA INVESTIGACIÓN. </a:t>
            </a:r>
            <a:endParaRPr lang="es-ES" sz="1200" dirty="0">
              <a:solidFill>
                <a:schemeClr val="bg1"/>
              </a:solidFill>
            </a:endParaRPr>
          </a:p>
        </p:txBody>
      </p:sp>
      <p:sp>
        <p:nvSpPr>
          <p:cNvPr id="6" name="5 Documento"/>
          <p:cNvSpPr/>
          <p:nvPr/>
        </p:nvSpPr>
        <p:spPr>
          <a:xfrm>
            <a:off x="5143504" y="3286124"/>
            <a:ext cx="1785950" cy="1500198"/>
          </a:xfrm>
          <a:prstGeom prst="flowChartDocumen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bg1"/>
                </a:solidFill>
              </a:rPr>
              <a:t>PROCESO DE INVESTIGACIÓN</a:t>
            </a:r>
            <a:endParaRPr lang="es-ES" sz="1200" dirty="0">
              <a:solidFill>
                <a:schemeClr val="bg1"/>
              </a:solidFill>
            </a:endParaRPr>
          </a:p>
        </p:txBody>
      </p:sp>
      <p:sp>
        <p:nvSpPr>
          <p:cNvPr id="7" name="6 Documento"/>
          <p:cNvSpPr/>
          <p:nvPr/>
        </p:nvSpPr>
        <p:spPr>
          <a:xfrm>
            <a:off x="6072198" y="4643446"/>
            <a:ext cx="1785950" cy="1500198"/>
          </a:xfrm>
          <a:prstGeom prst="flowChartDocumen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bg1"/>
                </a:solidFill>
              </a:rPr>
              <a:t>PROTOCOLO DE INVESTIGACIÓN</a:t>
            </a:r>
            <a:endParaRPr lang="es-ES" sz="12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Documento"/>
          <p:cNvSpPr/>
          <p:nvPr/>
        </p:nvSpPr>
        <p:spPr>
          <a:xfrm>
            <a:off x="3286116" y="571480"/>
            <a:ext cx="4143404" cy="4286280"/>
          </a:xfrm>
          <a:prstGeom prst="flowChartDocumen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400" dirty="0" smtClean="0">
                <a:solidFill>
                  <a:schemeClr val="bg1"/>
                </a:solidFill>
              </a:rPr>
              <a:t>UNIDAD I : INVESTIGAR EN LA SOCIEDAD DEL APRENDIZAJE.</a:t>
            </a:r>
          </a:p>
          <a:p>
            <a:pPr algn="just"/>
            <a:endParaRPr lang="es-ES" sz="1400" dirty="0" smtClean="0">
              <a:solidFill>
                <a:schemeClr val="bg1"/>
              </a:solidFill>
            </a:endParaRPr>
          </a:p>
          <a:p>
            <a:pPr marL="228600" indent="-228600" algn="just">
              <a:buFont typeface="+mj-lt"/>
              <a:buAutoNum type="arabicPeriod"/>
            </a:pPr>
            <a:r>
              <a:rPr lang="es-ES" sz="1400" dirty="0" smtClean="0">
                <a:solidFill>
                  <a:schemeClr val="bg1"/>
                </a:solidFill>
              </a:rPr>
              <a:t>LA GLOBALIZACIÓN Y LAS SOCIEDADES EMERGENTES.</a:t>
            </a:r>
          </a:p>
          <a:p>
            <a:pPr marL="228600" indent="-228600" algn="just">
              <a:buFont typeface="+mj-lt"/>
              <a:buAutoNum type="arabicPeriod"/>
            </a:pPr>
            <a:r>
              <a:rPr lang="es-ES" sz="1400" dirty="0" smtClean="0">
                <a:solidFill>
                  <a:schemeClr val="bg1"/>
                </a:solidFill>
              </a:rPr>
              <a:t>EL PARADIGMA EDUCATIVO DEL SIGLO XXI.</a:t>
            </a:r>
          </a:p>
          <a:p>
            <a:pPr marL="228600" indent="-228600" algn="just">
              <a:buFont typeface="+mj-lt"/>
              <a:buAutoNum type="arabicPeriod"/>
            </a:pPr>
            <a:r>
              <a:rPr lang="es-ES" sz="1400" dirty="0" smtClean="0">
                <a:solidFill>
                  <a:schemeClr val="bg1"/>
                </a:solidFill>
              </a:rPr>
              <a:t>DE LAS EMPRESAS A LAS ORGANIZACIONES CONTEMPORÁNEAS.</a:t>
            </a:r>
            <a:endParaRPr lang="es-ES" sz="14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Documento"/>
          <p:cNvSpPr/>
          <p:nvPr/>
        </p:nvSpPr>
        <p:spPr>
          <a:xfrm>
            <a:off x="4143372" y="1928802"/>
            <a:ext cx="3786214" cy="3500462"/>
          </a:xfrm>
          <a:prstGeom prst="flowChartDocumen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bg1"/>
                </a:solidFill>
              </a:rPr>
              <a:t>UNIDAD II : FUNDAMANETOS EPISTEMOLÓGICOS DE LA INVESTIGACIÓN. </a:t>
            </a:r>
          </a:p>
          <a:p>
            <a:pPr marL="228600" indent="-228600" algn="just">
              <a:buFont typeface="+mj-lt"/>
              <a:buAutoNum type="arabicPeriod"/>
            </a:pPr>
            <a:r>
              <a:rPr lang="es-ES" sz="1200" dirty="0" smtClean="0">
                <a:solidFill>
                  <a:schemeClr val="bg1"/>
                </a:solidFill>
              </a:rPr>
              <a:t>EPISTEMOLOGIA O FILOSOFIA DE LAS CIENCIAS.</a:t>
            </a:r>
          </a:p>
          <a:p>
            <a:pPr marL="228600" indent="-228600" algn="just">
              <a:buFont typeface="+mj-lt"/>
              <a:buAutoNum type="arabicPeriod"/>
            </a:pPr>
            <a:r>
              <a:rPr lang="es-ES" sz="1200" dirty="0" smtClean="0">
                <a:solidFill>
                  <a:schemeClr val="bg1"/>
                </a:solidFill>
              </a:rPr>
              <a:t>LA POLEMICA ENTRE LAS CIENCIAS.</a:t>
            </a:r>
          </a:p>
          <a:p>
            <a:pPr marL="228600" indent="-228600" algn="just">
              <a:buFont typeface="+mj-lt"/>
              <a:buAutoNum type="arabicPeriod"/>
            </a:pPr>
            <a:r>
              <a:rPr lang="es-ES" sz="1200" dirty="0" smtClean="0">
                <a:solidFill>
                  <a:schemeClr val="bg1"/>
                </a:solidFill>
              </a:rPr>
              <a:t>LA ADMINISTRACIÓN COMO CIENCIA SOCIAL.</a:t>
            </a:r>
          </a:p>
          <a:p>
            <a:pPr marL="228600" indent="-228600" algn="just">
              <a:buFont typeface="+mj-lt"/>
              <a:buAutoNum type="arabicPeriod"/>
            </a:pPr>
            <a:r>
              <a:rPr lang="es-ES" sz="1200" dirty="0" smtClean="0">
                <a:solidFill>
                  <a:schemeClr val="bg1"/>
                </a:solidFill>
              </a:rPr>
              <a:t>CIENCIA O CIENCIAS DE LA ADMINISTRACIÓN.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Documento"/>
          <p:cNvSpPr/>
          <p:nvPr/>
        </p:nvSpPr>
        <p:spPr>
          <a:xfrm>
            <a:off x="3500430" y="1357298"/>
            <a:ext cx="3429024" cy="3429024"/>
          </a:xfrm>
          <a:prstGeom prst="flowChartDocumen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bg1"/>
                </a:solidFill>
              </a:rPr>
              <a:t>UNIDAD III : PROCESO DE INVESTIGACIÓN.</a:t>
            </a:r>
          </a:p>
          <a:p>
            <a:pPr algn="ctr"/>
            <a:endParaRPr lang="es-ES" sz="1200" dirty="0">
              <a:solidFill>
                <a:schemeClr val="bg1"/>
              </a:solidFill>
            </a:endParaRPr>
          </a:p>
          <a:p>
            <a:pPr algn="ctr"/>
            <a:r>
              <a:rPr lang="es-ES" sz="1200" dirty="0" smtClean="0">
                <a:solidFill>
                  <a:schemeClr val="bg1"/>
                </a:solidFill>
              </a:rPr>
              <a:t>METODOS Y TECNICAS DE LA INVESTIGACION</a:t>
            </a:r>
          </a:p>
          <a:p>
            <a:pPr algn="ctr"/>
            <a:endParaRPr lang="es-ES" sz="1200" dirty="0" smtClean="0">
              <a:solidFill>
                <a:schemeClr val="bg1"/>
              </a:solidFill>
            </a:endParaRPr>
          </a:p>
          <a:p>
            <a:pPr marL="228600" indent="-228600" algn="just">
              <a:buFont typeface="+mj-lt"/>
              <a:buAutoNum type="arabicPeriod"/>
            </a:pPr>
            <a:r>
              <a:rPr lang="es-ES" sz="1200" dirty="0" smtClean="0">
                <a:solidFill>
                  <a:schemeClr val="bg1"/>
                </a:solidFill>
              </a:rPr>
              <a:t>INVESTIGACION CUANTITATIVA.</a:t>
            </a:r>
          </a:p>
          <a:p>
            <a:pPr marL="228600" indent="-228600" algn="just">
              <a:buFont typeface="+mj-lt"/>
              <a:buAutoNum type="arabicPeriod"/>
            </a:pPr>
            <a:r>
              <a:rPr lang="es-ES" sz="1200" dirty="0" smtClean="0">
                <a:solidFill>
                  <a:schemeClr val="bg1"/>
                </a:solidFill>
              </a:rPr>
              <a:t>INVESTIGACION CUALITATIVA</a:t>
            </a:r>
            <a:endParaRPr lang="es-ES" sz="12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sp>
        <p:nvSpPr>
          <p:cNvPr id="3" name="2 Documento"/>
          <p:cNvSpPr/>
          <p:nvPr/>
        </p:nvSpPr>
        <p:spPr>
          <a:xfrm>
            <a:off x="3929058" y="1357298"/>
            <a:ext cx="3429024" cy="3714776"/>
          </a:xfrm>
          <a:prstGeom prst="flowChartDocumen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bg1"/>
                </a:solidFill>
              </a:rPr>
              <a:t>UNIDAD IV . PROTOCOLO DE INVESTIGACIÓN.</a:t>
            </a:r>
          </a:p>
          <a:p>
            <a:pPr marL="228600" indent="-228600" algn="just">
              <a:buFont typeface="+mj-lt"/>
              <a:buAutoNum type="arabicPeriod"/>
            </a:pPr>
            <a:endParaRPr lang="es-ES" sz="1200" dirty="0">
              <a:solidFill>
                <a:schemeClr val="bg1"/>
              </a:solidFill>
            </a:endParaRPr>
          </a:p>
          <a:p>
            <a:pPr marL="228600" indent="-228600" algn="just">
              <a:buFont typeface="+mj-lt"/>
              <a:buAutoNum type="arabicPeriod"/>
            </a:pPr>
            <a:r>
              <a:rPr lang="es-ES" sz="1200" dirty="0" smtClean="0">
                <a:solidFill>
                  <a:schemeClr val="bg1"/>
                </a:solidFill>
              </a:rPr>
              <a:t>EL TEMA DE INVESTIGACIÓN. (Estado del arte o conocimiento)</a:t>
            </a:r>
          </a:p>
          <a:p>
            <a:pPr marL="228600" indent="-228600" algn="just">
              <a:buFont typeface="+mj-lt"/>
              <a:buAutoNum type="arabicPeriod"/>
            </a:pPr>
            <a:r>
              <a:rPr lang="es-ES" sz="1200" dirty="0" smtClean="0">
                <a:solidFill>
                  <a:schemeClr val="bg1"/>
                </a:solidFill>
              </a:rPr>
              <a:t>EL PROBLEMA DE INVESTIGACIÓN. (Líneas de generación y aplicación del conocimiento de la FAC</a:t>
            </a:r>
            <a:r>
              <a:rPr lang="es-ES" sz="1200" dirty="0" smtClean="0">
                <a:solidFill>
                  <a:schemeClr val="bg1"/>
                </a:solidFill>
                <a:sym typeface="Wingdings" pitchFamily="2" charset="2"/>
              </a:rPr>
              <a:t>) </a:t>
            </a:r>
            <a:endParaRPr lang="es-ES" sz="1200" dirty="0" smtClean="0">
              <a:solidFill>
                <a:schemeClr val="bg1"/>
              </a:solidFill>
            </a:endParaRPr>
          </a:p>
          <a:p>
            <a:pPr marL="228600" indent="-228600" algn="just">
              <a:buFont typeface="+mj-lt"/>
              <a:buAutoNum type="arabicPeriod"/>
            </a:pPr>
            <a:r>
              <a:rPr lang="es-ES" sz="1200" dirty="0" smtClean="0">
                <a:solidFill>
                  <a:schemeClr val="bg1"/>
                </a:solidFill>
              </a:rPr>
              <a:t>OBJETIVOS DE LA INVESTIGACIÓN.</a:t>
            </a:r>
          </a:p>
          <a:p>
            <a:pPr marL="228600" indent="-228600" algn="just">
              <a:buFont typeface="+mj-lt"/>
              <a:buAutoNum type="arabicPeriod"/>
            </a:pPr>
            <a:r>
              <a:rPr lang="es-ES" sz="1200" dirty="0" smtClean="0">
                <a:solidFill>
                  <a:schemeClr val="bg1"/>
                </a:solidFill>
              </a:rPr>
              <a:t>JUSTIFICACION.</a:t>
            </a:r>
          </a:p>
          <a:p>
            <a:pPr marL="228600" indent="-228600" algn="just">
              <a:buFont typeface="+mj-lt"/>
              <a:buAutoNum type="arabicPeriod"/>
            </a:pPr>
            <a:r>
              <a:rPr lang="es-ES" sz="1200" dirty="0" smtClean="0">
                <a:solidFill>
                  <a:schemeClr val="bg1"/>
                </a:solidFill>
              </a:rPr>
              <a:t>MARCOS DE LA INVESTIGACIÓN.</a:t>
            </a:r>
          </a:p>
          <a:p>
            <a:pPr marL="228600" indent="-228600" algn="just">
              <a:buFont typeface="+mj-lt"/>
              <a:buAutoNum type="arabicPeriod"/>
            </a:pPr>
            <a:r>
              <a:rPr lang="es-ES" sz="1200" dirty="0" smtClean="0">
                <a:solidFill>
                  <a:schemeClr val="bg1"/>
                </a:solidFill>
              </a:rPr>
              <a:t>INTERROGANTES DE LA INVESTIGACIÓN. (Hipótesis)</a:t>
            </a:r>
          </a:p>
          <a:p>
            <a:pPr marL="228600" indent="-228600" algn="just">
              <a:buFont typeface="+mj-lt"/>
              <a:buAutoNum type="arabicPeriod"/>
            </a:pPr>
            <a:r>
              <a:rPr lang="es-ES" sz="1200" dirty="0" smtClean="0">
                <a:solidFill>
                  <a:schemeClr val="bg1"/>
                </a:solidFill>
              </a:rPr>
              <a:t>DISEÑO METODOLÓGICO.</a:t>
            </a:r>
            <a:endParaRPr lang="es-ES" sz="12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pic>
        <p:nvPicPr>
          <p:cNvPr id="3" name="Picture 2" descr="http://3.bp.blogspot.com/-7Gi5a96yeJo/TckmQO2DJxI/AAAAAAAAAGg/Ym-cKawDi_o/s1600/tiempos-modernos.jpg"/>
          <p:cNvPicPr>
            <a:picLocks noChangeAspect="1" noChangeArrowheads="1"/>
          </p:cNvPicPr>
          <p:nvPr/>
        </p:nvPicPr>
        <p:blipFill>
          <a:blip r:embed="rId2"/>
          <a:srcRect/>
          <a:stretch>
            <a:fillRect/>
          </a:stretch>
        </p:blipFill>
        <p:spPr bwMode="auto">
          <a:xfrm>
            <a:off x="0" y="0"/>
            <a:ext cx="2500298" cy="6858000"/>
          </a:xfrm>
          <a:prstGeom prst="rect">
            <a:avLst/>
          </a:prstGeom>
          <a:noFill/>
        </p:spPr>
      </p:pic>
      <p:pic>
        <p:nvPicPr>
          <p:cNvPr id="4" name="Picture 1"/>
          <p:cNvPicPr>
            <a:picLocks noChangeAspect="1" noChangeArrowheads="1"/>
          </p:cNvPicPr>
          <p:nvPr/>
        </p:nvPicPr>
        <p:blipFill>
          <a:blip r:embed="rId3"/>
          <a:srcRect/>
          <a:stretch>
            <a:fillRect/>
          </a:stretch>
        </p:blipFill>
        <p:spPr bwMode="auto">
          <a:xfrm>
            <a:off x="3286116" y="1214422"/>
            <a:ext cx="4581525" cy="5124450"/>
          </a:xfrm>
          <a:prstGeom prst="rect">
            <a:avLst/>
          </a:prstGeom>
          <a:noFill/>
          <a:ln w="9525">
            <a:noFill/>
            <a:miter lim="800000"/>
            <a:headEnd/>
            <a:tailEnd/>
          </a:ln>
          <a:effectLst/>
        </p:spPr>
      </p:pic>
      <p:sp>
        <p:nvSpPr>
          <p:cNvPr id="5" name="4 CuadroTexto"/>
          <p:cNvSpPr txBox="1"/>
          <p:nvPr/>
        </p:nvSpPr>
        <p:spPr>
          <a:xfrm>
            <a:off x="3643306" y="428604"/>
            <a:ext cx="3929090" cy="369332"/>
          </a:xfrm>
          <a:prstGeom prst="rect">
            <a:avLst/>
          </a:prstGeom>
          <a:noFill/>
        </p:spPr>
        <p:txBody>
          <a:bodyPr wrap="square" rtlCol="0">
            <a:spAutoFit/>
          </a:bodyPr>
          <a:lstStyle/>
          <a:p>
            <a:pPr algn="ctr"/>
            <a:r>
              <a:rPr lang="es-ES" b="1" dirty="0" smtClean="0"/>
              <a:t>ÁREAS Y L.G.A.C</a:t>
            </a:r>
            <a:r>
              <a:rPr lang="es-ES" dirty="0" smtClean="0"/>
              <a:t>.</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102</TotalTime>
  <Words>540</Words>
  <Application>Microsoft Office PowerPoint</Application>
  <PresentationFormat>Presentación en pantalla (4:3)</PresentationFormat>
  <Paragraphs>89</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Brío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Company>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X</dc:creator>
  <cp:lastModifiedBy>X</cp:lastModifiedBy>
  <cp:revision>13</cp:revision>
  <dcterms:created xsi:type="dcterms:W3CDTF">2011-11-25T19:55:45Z</dcterms:created>
  <dcterms:modified xsi:type="dcterms:W3CDTF">2011-11-26T07:43:01Z</dcterms:modified>
</cp:coreProperties>
</file>